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643" r:id="rId4"/>
  </p:sldMasterIdLst>
  <p:notesMasterIdLst>
    <p:notesMasterId r:id="rId40"/>
  </p:notesMasterIdLst>
  <p:handoutMasterIdLst>
    <p:handoutMasterId r:id="rId41"/>
  </p:handoutMasterIdLst>
  <p:sldIdLst>
    <p:sldId id="393" r:id="rId5"/>
    <p:sldId id="431" r:id="rId6"/>
    <p:sldId id="447" r:id="rId7"/>
    <p:sldId id="453" r:id="rId8"/>
    <p:sldId id="445" r:id="rId9"/>
    <p:sldId id="449" r:id="rId10"/>
    <p:sldId id="451" r:id="rId11"/>
    <p:sldId id="450" r:id="rId12"/>
    <p:sldId id="452" r:id="rId13"/>
    <p:sldId id="465" r:id="rId14"/>
    <p:sldId id="446" r:id="rId15"/>
    <p:sldId id="448" r:id="rId16"/>
    <p:sldId id="444" r:id="rId17"/>
    <p:sldId id="460" r:id="rId18"/>
    <p:sldId id="442" r:id="rId19"/>
    <p:sldId id="461" r:id="rId20"/>
    <p:sldId id="443" r:id="rId21"/>
    <p:sldId id="435" r:id="rId22"/>
    <p:sldId id="436" r:id="rId23"/>
    <p:sldId id="434" r:id="rId24"/>
    <p:sldId id="437" r:id="rId25"/>
    <p:sldId id="454" r:id="rId26"/>
    <p:sldId id="456" r:id="rId27"/>
    <p:sldId id="455" r:id="rId28"/>
    <p:sldId id="438" r:id="rId29"/>
    <p:sldId id="439" r:id="rId30"/>
    <p:sldId id="459" r:id="rId31"/>
    <p:sldId id="463" r:id="rId32"/>
    <p:sldId id="440" r:id="rId33"/>
    <p:sldId id="462" r:id="rId34"/>
    <p:sldId id="441" r:id="rId35"/>
    <p:sldId id="457" r:id="rId36"/>
    <p:sldId id="414" r:id="rId37"/>
    <p:sldId id="422" r:id="rId38"/>
    <p:sldId id="464" r:id="rId39"/>
  </p:sldIdLst>
  <p:sldSz cx="12192000" cy="6858000"/>
  <p:notesSz cx="10020300" cy="688816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ebastian Neßler" initials="SN" lastIdx="3" clrIdx="0"/>
  <p:cmAuthor id="7" name="Anton Stonjek" initials="A.S." lastIdx="4" clrIdx="7">
    <p:extLst>
      <p:ext uri="{19B8F6BF-5375-455C-9EA6-DF929625EA0E}">
        <p15:presenceInfo xmlns:p15="http://schemas.microsoft.com/office/powerpoint/2012/main" userId="Anton Stonjek" providerId="None"/>
      </p:ext>
    </p:extLst>
  </p:cmAuthor>
  <p:cmAuthor id="1" name="Maximilian Marx" initials="MM" lastIdx="7" clrIdx="1"/>
  <p:cmAuthor id="8" name="Anton Geläschus" initials="A.G." lastIdx="5" clrIdx="8">
    <p:extLst>
      <p:ext uri="{19B8F6BF-5375-455C-9EA6-DF929625EA0E}">
        <p15:presenceInfo xmlns:p15="http://schemas.microsoft.com/office/powerpoint/2012/main" userId="Anton Geläschus" providerId="None"/>
      </p:ext>
    </p:extLst>
  </p:cmAuthor>
  <p:cmAuthor id="2" name="Markus Kuderer" initials="MK" lastIdx="6" clrIdx="2"/>
  <p:cmAuthor id="3" name="Christian Moranz" initials="CM" lastIdx="2" clrIdx="3"/>
  <p:cmAuthor id="4" name="manoli" initials="ym" lastIdx="1" clrIdx="4"/>
  <p:cmAuthor id="5" name="Michael Maurer" initials="MM" lastIdx="1" clrIdx="5"/>
  <p:cmAuthor id="6" name="Matthias Kuhl" initials="MK" lastIdx="5" clrIdx="6">
    <p:extLst>
      <p:ext uri="{19B8F6BF-5375-455C-9EA6-DF929625EA0E}">
        <p15:presenceInfo xmlns:p15="http://schemas.microsoft.com/office/powerpoint/2012/main" userId="5bd53cb029139e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1E51"/>
    <a:srgbClr val="000099"/>
    <a:srgbClr val="882474"/>
    <a:srgbClr val="551887"/>
    <a:srgbClr val="7E1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6301" autoAdjust="0"/>
  </p:normalViewPr>
  <p:slideViewPr>
    <p:cSldViewPr>
      <p:cViewPr>
        <p:scale>
          <a:sx n="75" d="100"/>
          <a:sy n="75" d="100"/>
        </p:scale>
        <p:origin x="414" y="312"/>
      </p:cViewPr>
      <p:guideLst>
        <p:guide orient="horz" pos="2296"/>
        <p:guide pos="3840"/>
      </p:guideLst>
    </p:cSldViewPr>
  </p:slideViewPr>
  <p:outlineViewPr>
    <p:cViewPr>
      <p:scale>
        <a:sx n="33" d="100"/>
        <a:sy n="33" d="100"/>
      </p:scale>
      <p:origin x="0" y="-1174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2127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42717" cy="344247"/>
          </a:xfrm>
          <a:prstGeom prst="rect">
            <a:avLst/>
          </a:prstGeom>
        </p:spPr>
        <p:txBody>
          <a:bodyPr vert="horz" lIns="94116" tIns="47057" rIns="94116" bIns="47057" rtlCol="0"/>
          <a:lstStyle>
            <a:lvl1pPr algn="l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74378" y="1"/>
            <a:ext cx="4344319" cy="344247"/>
          </a:xfrm>
          <a:prstGeom prst="rect">
            <a:avLst/>
          </a:prstGeom>
        </p:spPr>
        <p:txBody>
          <a:bodyPr vert="horz" lIns="94116" tIns="47057" rIns="94116" bIns="47057" rtlCol="0"/>
          <a:lstStyle>
            <a:lvl1pPr algn="r">
              <a:defRPr sz="1200"/>
            </a:lvl1pPr>
          </a:lstStyle>
          <a:p>
            <a:pPr>
              <a:defRPr/>
            </a:pPr>
            <a:fld id="{71A1546C-D197-43C5-89B8-F2D17E3932E7}" type="datetimeFigureOut">
              <a:rPr lang="de-DE"/>
              <a:pPr>
                <a:defRPr/>
              </a:pPr>
              <a:t>15.08.2021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542308"/>
            <a:ext cx="4342717" cy="344247"/>
          </a:xfrm>
          <a:prstGeom prst="rect">
            <a:avLst/>
          </a:prstGeom>
        </p:spPr>
        <p:txBody>
          <a:bodyPr vert="horz" lIns="94116" tIns="47057" rIns="94116" bIns="47057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74378" y="6542308"/>
            <a:ext cx="4344319" cy="344247"/>
          </a:xfrm>
          <a:prstGeom prst="rect">
            <a:avLst/>
          </a:prstGeom>
        </p:spPr>
        <p:txBody>
          <a:bodyPr vert="horz" lIns="94116" tIns="47057" rIns="94116" bIns="47057" rtlCol="0" anchor="b"/>
          <a:lstStyle>
            <a:lvl1pPr algn="r">
              <a:defRPr sz="1200"/>
            </a:lvl1pPr>
          </a:lstStyle>
          <a:p>
            <a:pPr>
              <a:defRPr/>
            </a:pPr>
            <a:fld id="{586B1234-5C16-463D-9340-8AF04FC3C58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6832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42717" cy="344247"/>
          </a:xfrm>
          <a:prstGeom prst="rect">
            <a:avLst/>
          </a:prstGeom>
        </p:spPr>
        <p:txBody>
          <a:bodyPr vert="horz" lIns="94126" tIns="47063" rIns="94126" bIns="47063" rtlCol="0"/>
          <a:lstStyle>
            <a:lvl1pPr algn="l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75980" y="1"/>
            <a:ext cx="4342717" cy="344247"/>
          </a:xfrm>
          <a:prstGeom prst="rect">
            <a:avLst/>
          </a:prstGeom>
        </p:spPr>
        <p:txBody>
          <a:bodyPr vert="horz" lIns="94126" tIns="47063" rIns="94126" bIns="47063" rtlCol="0"/>
          <a:lstStyle>
            <a:lvl1pPr algn="r">
              <a:defRPr sz="1200"/>
            </a:lvl1pPr>
          </a:lstStyle>
          <a:p>
            <a:pPr>
              <a:defRPr/>
            </a:pPr>
            <a:fld id="{40EE155C-1D97-4F46-951C-C96708230329}" type="datetimeFigureOut">
              <a:rPr lang="de-DE"/>
              <a:pPr>
                <a:defRPr/>
              </a:pPr>
              <a:t>15.08.2021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4225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26" tIns="47063" rIns="94126" bIns="470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03152" y="3271958"/>
            <a:ext cx="8013997" cy="3099835"/>
          </a:xfrm>
          <a:prstGeom prst="rect">
            <a:avLst/>
          </a:prstGeom>
        </p:spPr>
        <p:txBody>
          <a:bodyPr vert="horz" lIns="94126" tIns="47063" rIns="94126" bIns="47063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542308"/>
            <a:ext cx="4342717" cy="344247"/>
          </a:xfrm>
          <a:prstGeom prst="rect">
            <a:avLst/>
          </a:prstGeom>
        </p:spPr>
        <p:txBody>
          <a:bodyPr vert="horz" lIns="94126" tIns="47063" rIns="94126" bIns="47063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75980" y="6542308"/>
            <a:ext cx="4342717" cy="344247"/>
          </a:xfrm>
          <a:prstGeom prst="rect">
            <a:avLst/>
          </a:prstGeom>
        </p:spPr>
        <p:txBody>
          <a:bodyPr vert="horz" lIns="94126" tIns="47063" rIns="94126" bIns="47063" rtlCol="0" anchor="b"/>
          <a:lstStyle>
            <a:lvl1pPr algn="r">
              <a:defRPr sz="1200"/>
            </a:lvl1pPr>
          </a:lstStyle>
          <a:p>
            <a:pPr>
              <a:defRPr/>
            </a:pPr>
            <a:fld id="{9232938B-B097-41CC-AEDA-0730563E48D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13424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" y="0"/>
            <a:ext cx="12189264" cy="6858000"/>
          </a:xfrm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311691" y="535294"/>
            <a:ext cx="5568619" cy="77410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4400">
                <a:latin typeface="+mj-lt"/>
              </a:defRPr>
            </a:lvl1pPr>
          </a:lstStyle>
          <a:p>
            <a:pPr lvl="0"/>
            <a:r>
              <a:rPr lang="de-DE" dirty="0"/>
              <a:t>Anlass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311691" y="5774414"/>
            <a:ext cx="5568619" cy="52322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>
            <a:lvl1pPr marL="0" indent="0" algn="ctr"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27382" y="2025997"/>
            <a:ext cx="11137237" cy="5847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t">
            <a:spAutoFit/>
          </a:bodyPr>
          <a:lstStyle>
            <a:lvl1pPr marL="0" indent="0" algn="ctr">
              <a:buNone/>
              <a:defRPr b="0">
                <a:solidFill>
                  <a:srgbClr val="000097"/>
                </a:solidFill>
              </a:defRPr>
            </a:lvl1pPr>
          </a:lstStyle>
          <a:p>
            <a:pPr lvl="0"/>
            <a:r>
              <a:rPr lang="de-DE" dirty="0"/>
              <a:t>Titel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213780"/>
            <a:ext cx="912101" cy="32151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2" y="122545"/>
            <a:ext cx="1387872" cy="459069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27051" y="4165917"/>
            <a:ext cx="11137900" cy="84455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de-DE" dirty="0"/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3790616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orle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" y="0"/>
            <a:ext cx="12189264" cy="6858000"/>
          </a:xfrm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13190" y="795393"/>
            <a:ext cx="11565621" cy="45460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3200">
                <a:latin typeface="+mj-lt"/>
              </a:defRPr>
            </a:lvl1pPr>
          </a:lstStyle>
          <a:p>
            <a:pPr lvl="0"/>
            <a:r>
              <a:rPr lang="de-DE" dirty="0"/>
              <a:t>Module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8" y="5774414"/>
            <a:ext cx="11565624" cy="52322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>
            <a:lvl1pPr marL="0" indent="0" algn="ctr"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Speaker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0" y="2225113"/>
            <a:ext cx="11565621" cy="64633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anchor="t">
            <a:spAutoFit/>
          </a:bodyPr>
          <a:lstStyle>
            <a:lvl1pPr marL="0" indent="0" algn="ctr">
              <a:buNone/>
              <a:defRPr sz="3600" b="1">
                <a:solidFill>
                  <a:srgbClr val="000097"/>
                </a:solidFill>
              </a:defRPr>
            </a:lvl1pPr>
          </a:lstStyle>
          <a:p>
            <a:pPr lvl="0"/>
            <a:r>
              <a:rPr lang="de-DE" dirty="0" err="1"/>
              <a:t>Lecture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213780"/>
            <a:ext cx="984109" cy="32151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2" y="122545"/>
            <a:ext cx="1387872" cy="459069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13190" y="3846554"/>
            <a:ext cx="11565621" cy="95275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/>
          <a:lstStyle>
            <a:lvl1pPr marL="0" indent="0" algn="ctr">
              <a:buNone/>
              <a:defRPr sz="2800" baseline="0"/>
            </a:lvl1pPr>
          </a:lstStyle>
          <a:p>
            <a:pPr lvl="0"/>
            <a:r>
              <a:rPr lang="de-DE" dirty="0"/>
              <a:t>Details </a:t>
            </a:r>
            <a:br>
              <a:rPr lang="de-DE" dirty="0"/>
            </a:br>
            <a:r>
              <a:rPr lang="de-DE" dirty="0"/>
              <a:t>(e.g. Program or Chapter)</a:t>
            </a:r>
          </a:p>
        </p:txBody>
      </p:sp>
    </p:spTree>
    <p:extLst>
      <p:ext uri="{BB962C8B-B14F-4D97-AF65-F5344CB8AC3E}">
        <p14:creationId xmlns:p14="http://schemas.microsoft.com/office/powerpoint/2010/main" val="732410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Vorlesung (kein 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13190" y="795393"/>
            <a:ext cx="11565621" cy="454608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3200">
                <a:latin typeface="+mj-lt"/>
              </a:defRPr>
            </a:lvl1pPr>
          </a:lstStyle>
          <a:p>
            <a:pPr lvl="0"/>
            <a:r>
              <a:rPr lang="de-DE" dirty="0"/>
              <a:t>Module</a:t>
            </a:r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8" y="5774414"/>
            <a:ext cx="11565624" cy="52322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>
            <a:lvl1pPr marL="0" indent="0" algn="ctr"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Speaker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13190" y="2225113"/>
            <a:ext cx="11565621" cy="64633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anchor="t">
            <a:spAutoFit/>
          </a:bodyPr>
          <a:lstStyle>
            <a:lvl1pPr marL="0" indent="0" algn="ctr">
              <a:buNone/>
              <a:defRPr sz="3600" b="1">
                <a:solidFill>
                  <a:srgbClr val="000097"/>
                </a:solidFill>
              </a:defRPr>
            </a:lvl1pPr>
          </a:lstStyle>
          <a:p>
            <a:pPr lvl="0"/>
            <a:r>
              <a:rPr lang="de-DE" dirty="0" err="1"/>
              <a:t>Lecture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13190" y="3846554"/>
            <a:ext cx="11565621" cy="95275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/>
          <a:lstStyle>
            <a:lvl1pPr marL="0" indent="0" algn="ctr">
              <a:buNone/>
              <a:defRPr sz="2800" baseline="0"/>
            </a:lvl1pPr>
          </a:lstStyle>
          <a:p>
            <a:pPr lvl="0"/>
            <a:r>
              <a:rPr lang="de-DE" dirty="0"/>
              <a:t>Details </a:t>
            </a:r>
            <a:br>
              <a:rPr lang="de-DE" dirty="0"/>
            </a:br>
            <a:r>
              <a:rPr lang="de-DE" dirty="0"/>
              <a:t>(e.g. Program or Chapter)</a:t>
            </a:r>
          </a:p>
        </p:txBody>
      </p:sp>
    </p:spTree>
    <p:extLst>
      <p:ext uri="{BB962C8B-B14F-4D97-AF65-F5344CB8AC3E}">
        <p14:creationId xmlns:p14="http://schemas.microsoft.com/office/powerpoint/2010/main" val="425416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 userDrawn="1"/>
        </p:nvSpPr>
        <p:spPr>
          <a:xfrm>
            <a:off x="191344" y="6559460"/>
            <a:ext cx="2016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4213225" algn="ctr"/>
                <a:tab pos="8432800" algn="r"/>
              </a:tabLst>
            </a:pPr>
            <a:r>
              <a:rPr lang="en-US" sz="1050" baseline="0" noProof="0" dirty="0">
                <a:solidFill>
                  <a:schemeClr val="bg1">
                    <a:lumMod val="50000"/>
                  </a:schemeClr>
                </a:solidFill>
              </a:rPr>
              <a:t>Your name (Change it!)</a:t>
            </a:r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feld 4"/>
          <p:cNvSpPr txBox="1"/>
          <p:nvPr userDrawn="1"/>
        </p:nvSpPr>
        <p:spPr>
          <a:xfrm>
            <a:off x="4511824" y="6559460"/>
            <a:ext cx="3168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213225" algn="ctr"/>
                <a:tab pos="8432800" algn="r"/>
              </a:tabLst>
            </a:pPr>
            <a:r>
              <a:rPr lang="en-US" sz="1050" baseline="0" noProof="0" dirty="0">
                <a:solidFill>
                  <a:schemeClr val="bg1">
                    <a:lumMod val="50000"/>
                  </a:schemeClr>
                </a:solidFill>
              </a:rPr>
              <a:t>Bachelor/Master thesis etc.	</a:t>
            </a:r>
            <a:fld id="{B28B433F-10F6-4AD7-ACD5-53C44B5C94EA}" type="datetime1">
              <a:rPr lang="de-DE" sz="1050" baseline="0" noProof="0" smtClean="0">
                <a:solidFill>
                  <a:schemeClr val="bg1">
                    <a:lumMod val="50000"/>
                  </a:schemeClr>
                </a:solidFill>
              </a:rPr>
              <a:t>15.08.2021</a:t>
            </a:fld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feld 5"/>
          <p:cNvSpPr txBox="1"/>
          <p:nvPr userDrawn="1"/>
        </p:nvSpPr>
        <p:spPr>
          <a:xfrm>
            <a:off x="11064551" y="6559460"/>
            <a:ext cx="786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4213225" algn="ctr"/>
                <a:tab pos="8432800" algn="r"/>
              </a:tabLst>
            </a:pPr>
            <a:fld id="{5E939781-900C-4F39-825E-E910424DFD88}" type="slidenum">
              <a:rPr lang="en-US" sz="1050" noProof="0" smtClean="0">
                <a:solidFill>
                  <a:schemeClr val="bg1">
                    <a:lumMod val="50000"/>
                  </a:schemeClr>
                </a:solidFill>
              </a:rPr>
              <a:pPr algn="r">
                <a:tabLst>
                  <a:tab pos="4213225" algn="ctr"/>
                  <a:tab pos="8432800" algn="r"/>
                </a:tabLst>
              </a:pPr>
              <a:t>‹#›</a:t>
            </a:fld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32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32076" y="0"/>
            <a:ext cx="9008533" cy="634082"/>
          </a:xfrm>
          <a:prstGeom prst="rect">
            <a:avLst/>
          </a:prstGeom>
        </p:spPr>
        <p:txBody>
          <a:bodyPr lIns="0" tIns="36000" rIns="0" bIns="36000" anchor="ctr">
            <a:normAutofit/>
          </a:bodyPr>
          <a:lstStyle>
            <a:lvl1pPr algn="ctr">
              <a:defRPr sz="28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Textfeld 6"/>
          <p:cNvSpPr txBox="1"/>
          <p:nvPr userDrawn="1"/>
        </p:nvSpPr>
        <p:spPr>
          <a:xfrm>
            <a:off x="11064551" y="6559460"/>
            <a:ext cx="786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4213225" algn="ctr"/>
                <a:tab pos="8432800" algn="r"/>
              </a:tabLst>
            </a:pPr>
            <a:fld id="{5E939781-900C-4F39-825E-E910424DFD88}" type="slidenum">
              <a:rPr lang="en-US" sz="1050" noProof="0" smtClean="0">
                <a:solidFill>
                  <a:schemeClr val="bg1">
                    <a:lumMod val="50000"/>
                  </a:schemeClr>
                </a:solidFill>
              </a:rPr>
              <a:pPr algn="r">
                <a:tabLst>
                  <a:tab pos="4213225" algn="ctr"/>
                  <a:tab pos="8432800" algn="r"/>
                </a:tabLst>
              </a:pPr>
              <a:t>‹#›</a:t>
            </a:fld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feld 7"/>
          <p:cNvSpPr txBox="1"/>
          <p:nvPr userDrawn="1"/>
        </p:nvSpPr>
        <p:spPr>
          <a:xfrm>
            <a:off x="191344" y="6559460"/>
            <a:ext cx="2016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4213225" algn="ctr"/>
                <a:tab pos="8432800" algn="r"/>
              </a:tabLst>
            </a:pPr>
            <a:r>
              <a:rPr lang="en-US" sz="1050" baseline="0" noProof="0" dirty="0">
                <a:solidFill>
                  <a:schemeClr val="bg1">
                    <a:lumMod val="50000"/>
                  </a:schemeClr>
                </a:solidFill>
              </a:rPr>
              <a:t>Your name (Change it!)</a:t>
            </a:r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4511824" y="6559460"/>
            <a:ext cx="3168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213225" algn="ctr"/>
                <a:tab pos="8432800" algn="r"/>
              </a:tabLst>
            </a:pPr>
            <a:r>
              <a:rPr lang="en-US" sz="1050" baseline="0" noProof="0" dirty="0">
                <a:solidFill>
                  <a:schemeClr val="bg1">
                    <a:lumMod val="50000"/>
                  </a:schemeClr>
                </a:solidFill>
              </a:rPr>
              <a:t>Bachelor/Master thesis etc.	</a:t>
            </a:r>
            <a:fld id="{B28B433F-10F6-4AD7-ACD5-53C44B5C94EA}" type="datetime1">
              <a:rPr lang="de-DE" sz="1050" baseline="0" noProof="0" smtClean="0">
                <a:solidFill>
                  <a:schemeClr val="bg1">
                    <a:lumMod val="50000"/>
                  </a:schemeClr>
                </a:solidFill>
              </a:rPr>
              <a:t>15.08.2021</a:t>
            </a:fld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3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32076" y="0"/>
            <a:ext cx="9008533" cy="634082"/>
          </a:xfrm>
          <a:prstGeom prst="rect">
            <a:avLst/>
          </a:prstGeom>
        </p:spPr>
        <p:txBody>
          <a:bodyPr lIns="0" tIns="36000" rIns="0" bIns="36000" anchor="ctr">
            <a:normAutofit/>
          </a:bodyPr>
          <a:lstStyle>
            <a:lvl1pPr algn="ctr">
              <a:defRPr sz="28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334434" y="765175"/>
            <a:ext cx="11700933" cy="55435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11064551" y="6559460"/>
            <a:ext cx="786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4213225" algn="ctr"/>
                <a:tab pos="8432800" algn="r"/>
              </a:tabLst>
            </a:pPr>
            <a:fld id="{5E939781-900C-4F39-825E-E910424DFD88}" type="slidenum">
              <a:rPr lang="en-US" sz="1050" noProof="0" smtClean="0">
                <a:solidFill>
                  <a:schemeClr val="bg1">
                    <a:lumMod val="50000"/>
                  </a:schemeClr>
                </a:solidFill>
              </a:rPr>
              <a:pPr algn="r">
                <a:tabLst>
                  <a:tab pos="4213225" algn="ctr"/>
                  <a:tab pos="8432800" algn="r"/>
                </a:tabLst>
              </a:pPr>
              <a:t>‹#›</a:t>
            </a:fld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191344" y="6559460"/>
            <a:ext cx="2016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4213225" algn="ctr"/>
                <a:tab pos="8432800" algn="r"/>
              </a:tabLst>
            </a:pPr>
            <a:r>
              <a:rPr lang="en-DE" sz="1050" baseline="0" noProof="0" dirty="0">
                <a:solidFill>
                  <a:schemeClr val="bg1">
                    <a:lumMod val="50000"/>
                  </a:schemeClr>
                </a:solidFill>
              </a:rPr>
              <a:t>Rafiul Islam</a:t>
            </a:r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4511824" y="6559460"/>
            <a:ext cx="3168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213225" algn="ctr"/>
                <a:tab pos="8432800" algn="r"/>
              </a:tabLst>
            </a:pPr>
            <a:r>
              <a:rPr lang="en-DE" sz="1050" baseline="0" noProof="0" dirty="0">
                <a:solidFill>
                  <a:schemeClr val="bg1">
                    <a:lumMod val="50000"/>
                  </a:schemeClr>
                </a:solidFill>
              </a:rPr>
              <a:t>Project Work</a:t>
            </a:r>
            <a:r>
              <a:rPr lang="en-US" sz="1050" baseline="0" noProof="0" dirty="0">
                <a:solidFill>
                  <a:schemeClr val="bg1">
                    <a:lumMod val="50000"/>
                  </a:schemeClr>
                </a:solidFill>
              </a:rPr>
              <a:t>	</a:t>
            </a:r>
            <a:fld id="{B28B433F-10F6-4AD7-ACD5-53C44B5C94EA}" type="datetime1">
              <a:rPr lang="de-DE" sz="1050" baseline="0" noProof="0" smtClean="0">
                <a:solidFill>
                  <a:schemeClr val="bg1">
                    <a:lumMod val="50000"/>
                  </a:schemeClr>
                </a:solidFill>
              </a:rPr>
              <a:t>15.08.2021</a:t>
            </a:fld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1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mit 2 Inh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32076" y="0"/>
            <a:ext cx="9008533" cy="634082"/>
          </a:xfrm>
          <a:prstGeom prst="rect">
            <a:avLst/>
          </a:prstGeom>
        </p:spPr>
        <p:txBody>
          <a:bodyPr lIns="0" tIns="36000" rIns="0" bIns="36000" anchor="ctr">
            <a:normAutofit/>
          </a:bodyPr>
          <a:lstStyle>
            <a:lvl1pPr algn="ctr">
              <a:defRPr sz="2800" b="1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334434" y="765175"/>
            <a:ext cx="5594839" cy="55435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6106420" y="765175"/>
            <a:ext cx="5928947" cy="55435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11064551" y="6559460"/>
            <a:ext cx="7866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tabLst>
                <a:tab pos="4213225" algn="ctr"/>
                <a:tab pos="8432800" algn="r"/>
              </a:tabLst>
            </a:pPr>
            <a:fld id="{5E939781-900C-4F39-825E-E910424DFD88}" type="slidenum">
              <a:rPr lang="en-US" sz="1050" noProof="0" smtClean="0">
                <a:solidFill>
                  <a:schemeClr val="bg1">
                    <a:lumMod val="50000"/>
                  </a:schemeClr>
                </a:solidFill>
              </a:rPr>
              <a:pPr algn="r">
                <a:tabLst>
                  <a:tab pos="4213225" algn="ctr"/>
                  <a:tab pos="8432800" algn="r"/>
                </a:tabLst>
              </a:pPr>
              <a:t>‹#›</a:t>
            </a:fld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191344" y="6559460"/>
            <a:ext cx="2016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4213225" algn="ctr"/>
                <a:tab pos="8432800" algn="r"/>
              </a:tabLst>
            </a:pPr>
            <a:r>
              <a:rPr lang="en-US" sz="1050" baseline="0" noProof="0" dirty="0">
                <a:solidFill>
                  <a:schemeClr val="bg1">
                    <a:lumMod val="50000"/>
                  </a:schemeClr>
                </a:solidFill>
              </a:rPr>
              <a:t>Your name (Change it!)</a:t>
            </a:r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feld 11"/>
          <p:cNvSpPr txBox="1"/>
          <p:nvPr userDrawn="1"/>
        </p:nvSpPr>
        <p:spPr>
          <a:xfrm>
            <a:off x="4511824" y="6559460"/>
            <a:ext cx="31683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4213225" algn="ctr"/>
                <a:tab pos="8432800" algn="r"/>
              </a:tabLst>
            </a:pPr>
            <a:r>
              <a:rPr lang="en-US" sz="1050" baseline="0" noProof="0" dirty="0">
                <a:solidFill>
                  <a:schemeClr val="bg1">
                    <a:lumMod val="50000"/>
                  </a:schemeClr>
                </a:solidFill>
              </a:rPr>
              <a:t>Bachelor/Master thesis etc.	</a:t>
            </a:r>
            <a:fld id="{B28B433F-10F6-4AD7-ACD5-53C44B5C94EA}" type="datetime1">
              <a:rPr lang="de-DE" sz="1050" baseline="0" noProof="0" smtClean="0">
                <a:solidFill>
                  <a:schemeClr val="bg1">
                    <a:lumMod val="50000"/>
                  </a:schemeClr>
                </a:solidFill>
              </a:rPr>
              <a:t>15.08.2021</a:t>
            </a:fld>
            <a:endParaRPr lang="en-US" sz="1050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2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48180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213780"/>
            <a:ext cx="912101" cy="321514"/>
          </a:xfrm>
          <a:prstGeom prst="rect">
            <a:avLst/>
          </a:prstGeom>
        </p:spPr>
      </p:pic>
      <p:cxnSp>
        <p:nvCxnSpPr>
          <p:cNvPr id="3" name="Gerade Verbindung 2"/>
          <p:cNvCxnSpPr/>
          <p:nvPr userDrawn="1"/>
        </p:nvCxnSpPr>
        <p:spPr>
          <a:xfrm>
            <a:off x="0" y="700511"/>
            <a:ext cx="12192000" cy="0"/>
          </a:xfrm>
          <a:prstGeom prst="line">
            <a:avLst/>
          </a:prstGeom>
          <a:ln w="190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2" y="122545"/>
            <a:ext cx="1387872" cy="4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Institute for Integrated Circuits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758892" y="5661248"/>
            <a:ext cx="8674218" cy="523220"/>
          </a:xfrm>
        </p:spPr>
        <p:txBody>
          <a:bodyPr/>
          <a:lstStyle/>
          <a:p>
            <a:r>
              <a:rPr lang="en-DE" i="1" noProof="0" dirty="0">
                <a:latin typeface="Arial" charset="0"/>
              </a:rPr>
              <a:t>Rafiul Islam</a:t>
            </a:r>
            <a:r>
              <a:rPr lang="en-US" i="1" noProof="0" dirty="0">
                <a:latin typeface="Arial" charset="0"/>
              </a:rPr>
              <a:t>, </a:t>
            </a:r>
            <a:r>
              <a:rPr lang="en-DE" i="1" noProof="0" dirty="0">
                <a:latin typeface="Arial" charset="0"/>
              </a:rPr>
              <a:t>16 August 2021</a:t>
            </a:r>
            <a:endParaRPr lang="en-US" i="1" noProof="0" dirty="0">
              <a:latin typeface="Arial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Project work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1758892" y="3846554"/>
            <a:ext cx="8674216" cy="950598"/>
          </a:xfrm>
        </p:spPr>
        <p:txBody>
          <a:bodyPr/>
          <a:lstStyle/>
          <a:p>
            <a:r>
              <a:rPr lang="en-GB" sz="2800" b="1" i="0" dirty="0">
                <a:solidFill>
                  <a:srgbClr val="000000"/>
                </a:solidFill>
                <a:effectLst/>
                <a:latin typeface="LMRoman12-Bold"/>
              </a:rPr>
              <a:t>Design of a Low-Leakage Low-Power 2-Kbit</a:t>
            </a:r>
            <a:br>
              <a:rPr lang="en-GB" sz="2800" b="1" i="0" dirty="0">
                <a:solidFill>
                  <a:srgbClr val="000000"/>
                </a:solidFill>
                <a:effectLst/>
                <a:latin typeface="LMRoman12-Bold"/>
              </a:rPr>
            </a:br>
            <a:r>
              <a:rPr lang="en-GB" sz="2800" b="1" i="0" dirty="0">
                <a:solidFill>
                  <a:srgbClr val="000000"/>
                </a:solidFill>
                <a:effectLst/>
                <a:latin typeface="LMRoman12-Bold"/>
              </a:rPr>
              <a:t>Custom SRAM for a Medical Implant</a:t>
            </a:r>
            <a:r>
              <a:rPr lang="en-GB" sz="2800" dirty="0"/>
              <a:t> </a:t>
            </a:r>
            <a:br>
              <a:rPr lang="en-GB" sz="280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10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5912-DB2C-49F2-9A81-68A695135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z="2800" dirty="0"/>
              <a:t>Difference in Leakage </a:t>
            </a:r>
            <a:r>
              <a:rPr lang="en-DE" dirty="0"/>
              <a:t>C</a:t>
            </a:r>
            <a:r>
              <a:rPr lang="en-DE" sz="2800" dirty="0"/>
              <a:t>urrent</a:t>
            </a:r>
            <a:r>
              <a:rPr lang="en-D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9BC3A-1EE2-48D6-A710-1FE447929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777436"/>
            <a:ext cx="3744416" cy="3697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EDFD76-243E-4691-AC0C-8A61164914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128884"/>
                  </p:ext>
                </p:extLst>
              </p:nvPr>
            </p:nvGraphicFramePr>
            <p:xfrm>
              <a:off x="5803894" y="980727"/>
              <a:ext cx="5326266" cy="1593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1339">
                      <a:extLst>
                        <a:ext uri="{9D8B030D-6E8A-4147-A177-3AD203B41FA5}">
                          <a16:colId xmlns:a16="http://schemas.microsoft.com/office/drawing/2014/main" val="2274977503"/>
                        </a:ext>
                      </a:extLst>
                    </a:gridCol>
                    <a:gridCol w="1061193">
                      <a:extLst>
                        <a:ext uri="{9D8B030D-6E8A-4147-A177-3AD203B41FA5}">
                          <a16:colId xmlns:a16="http://schemas.microsoft.com/office/drawing/2014/main" val="4174783170"/>
                        </a:ext>
                      </a:extLst>
                    </a:gridCol>
                    <a:gridCol w="850345">
                      <a:extLst>
                        <a:ext uri="{9D8B030D-6E8A-4147-A177-3AD203B41FA5}">
                          <a16:colId xmlns:a16="http://schemas.microsoft.com/office/drawing/2014/main" val="4034364651"/>
                        </a:ext>
                      </a:extLst>
                    </a:gridCol>
                    <a:gridCol w="1493389">
                      <a:extLst>
                        <a:ext uri="{9D8B030D-6E8A-4147-A177-3AD203B41FA5}">
                          <a16:colId xmlns:a16="http://schemas.microsoft.com/office/drawing/2014/main" val="1387356380"/>
                        </a:ext>
                      </a:extLst>
                    </a:gridCol>
                  </a:tblGrid>
                  <a:tr h="503241">
                    <a:tc>
                      <a:txBody>
                        <a:bodyPr/>
                        <a:lstStyle/>
                        <a:p>
                          <a:pPr algn="ctr"/>
                          <a:endParaRPr lang="en-DE" sz="1300" dirty="0"/>
                        </a:p>
                      </a:txBody>
                      <a:tcPr marL="67202" marR="67202" marT="33602" marB="33602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Standard Library Inverter</a:t>
                          </a:r>
                        </a:p>
                      </a:txBody>
                      <a:tcPr marL="87983" marR="87983" marT="43992" marB="43992" anchor="ctr"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This Design</a:t>
                          </a:r>
                        </a:p>
                      </a:txBody>
                      <a:tcPr marL="87983" marR="87983" marT="43992" marB="43992" anchor="ctr"/>
                    </a:tc>
                    <a:extLst>
                      <a:ext uri="{0D108BD9-81ED-4DB2-BD59-A6C34878D82A}">
                        <a16:rowId xmlns:a16="http://schemas.microsoft.com/office/drawing/2014/main" val="2392689134"/>
                      </a:ext>
                    </a:extLst>
                  </a:tr>
                  <a:tr h="272544">
                    <a:tc>
                      <a:txBody>
                        <a:bodyPr/>
                        <a:lstStyle/>
                        <a:p>
                          <a:pPr algn="ctr"/>
                          <a:endParaRPr lang="en-DE" sz="1300" dirty="0"/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Inverter-1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Inverter-2</a:t>
                          </a:r>
                        </a:p>
                      </a:txBody>
                      <a:tcPr marL="67202" marR="67202" marT="33602" marB="33602" anchor="ctr"/>
                    </a:tc>
                    <a:tc v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8677"/>
                      </a:ext>
                    </a:extLst>
                  </a:tr>
                  <a:tr h="272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Area (</a:t>
                          </a:r>
                          <a14:m>
                            <m:oMath xmlns:m="http://schemas.openxmlformats.org/officeDocument/2006/math">
                              <m:r>
                                <a:rPr lang="en-DE" sz="1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sSup>
                                <m:sSupPr>
                                  <m:ctrlPr>
                                    <a:rPr lang="en-DE" sz="13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DE" sz="1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DE" sz="1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DE" sz="1300" dirty="0"/>
                            <a:t>)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10.39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22.93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21.33</a:t>
                          </a:r>
                        </a:p>
                      </a:txBody>
                      <a:tcPr marL="67202" marR="67202" marT="33602" marB="33602" anchor="ctr"/>
                    </a:tc>
                    <a:extLst>
                      <a:ext uri="{0D108BD9-81ED-4DB2-BD59-A6C34878D82A}">
                        <a16:rowId xmlns:a16="http://schemas.microsoft.com/office/drawing/2014/main" val="1851749857"/>
                      </a:ext>
                    </a:extLst>
                  </a:tr>
                  <a:tr h="272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NMOS </a:t>
                          </a:r>
                          <a:r>
                            <a:rPr lang="en-DE" sz="1300" dirty="0" err="1"/>
                            <a:t>leakge</a:t>
                          </a:r>
                          <a:r>
                            <a:rPr lang="en-DE" sz="1300" dirty="0"/>
                            <a:t> current (</a:t>
                          </a:r>
                          <a:r>
                            <a:rPr lang="en-DE" sz="1300" dirty="0" err="1"/>
                            <a:t>fA</a:t>
                          </a:r>
                          <a:r>
                            <a:rPr lang="en-DE" sz="1300" dirty="0"/>
                            <a:t>)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1466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702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87.5</a:t>
                          </a:r>
                        </a:p>
                      </a:txBody>
                      <a:tcPr marL="67202" marR="67202" marT="33602" marB="33602" anchor="ctr"/>
                    </a:tc>
                    <a:extLst>
                      <a:ext uri="{0D108BD9-81ED-4DB2-BD59-A6C34878D82A}">
                        <a16:rowId xmlns:a16="http://schemas.microsoft.com/office/drawing/2014/main" val="2947926367"/>
                      </a:ext>
                    </a:extLst>
                  </a:tr>
                  <a:tr h="2725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300" dirty="0"/>
                            <a:t>PMOS </a:t>
                          </a:r>
                          <a:r>
                            <a:rPr lang="en-DE" sz="1300" dirty="0" err="1"/>
                            <a:t>leakge</a:t>
                          </a:r>
                          <a:r>
                            <a:rPr lang="en-DE" sz="1300" dirty="0"/>
                            <a:t> current (</a:t>
                          </a:r>
                          <a:r>
                            <a:rPr lang="en-DE" sz="1300" dirty="0" err="1"/>
                            <a:t>fA</a:t>
                          </a:r>
                          <a:r>
                            <a:rPr lang="en-DE" sz="1300" dirty="0"/>
                            <a:t>)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500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149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2.24</a:t>
                          </a:r>
                        </a:p>
                      </a:txBody>
                      <a:tcPr marL="67202" marR="67202" marT="33602" marB="33602" anchor="ctr"/>
                    </a:tc>
                    <a:extLst>
                      <a:ext uri="{0D108BD9-81ED-4DB2-BD59-A6C34878D82A}">
                        <a16:rowId xmlns:a16="http://schemas.microsoft.com/office/drawing/2014/main" val="3109992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7EDFD76-243E-4691-AC0C-8A61164914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128884"/>
                  </p:ext>
                </p:extLst>
              </p:nvPr>
            </p:nvGraphicFramePr>
            <p:xfrm>
              <a:off x="5803894" y="980727"/>
              <a:ext cx="5326266" cy="1593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1339">
                      <a:extLst>
                        <a:ext uri="{9D8B030D-6E8A-4147-A177-3AD203B41FA5}">
                          <a16:colId xmlns:a16="http://schemas.microsoft.com/office/drawing/2014/main" val="2274977503"/>
                        </a:ext>
                      </a:extLst>
                    </a:gridCol>
                    <a:gridCol w="1061193">
                      <a:extLst>
                        <a:ext uri="{9D8B030D-6E8A-4147-A177-3AD203B41FA5}">
                          <a16:colId xmlns:a16="http://schemas.microsoft.com/office/drawing/2014/main" val="4174783170"/>
                        </a:ext>
                      </a:extLst>
                    </a:gridCol>
                    <a:gridCol w="850345">
                      <a:extLst>
                        <a:ext uri="{9D8B030D-6E8A-4147-A177-3AD203B41FA5}">
                          <a16:colId xmlns:a16="http://schemas.microsoft.com/office/drawing/2014/main" val="4034364651"/>
                        </a:ext>
                      </a:extLst>
                    </a:gridCol>
                    <a:gridCol w="1493389">
                      <a:extLst>
                        <a:ext uri="{9D8B030D-6E8A-4147-A177-3AD203B41FA5}">
                          <a16:colId xmlns:a16="http://schemas.microsoft.com/office/drawing/2014/main" val="1387356380"/>
                        </a:ext>
                      </a:extLst>
                    </a:gridCol>
                  </a:tblGrid>
                  <a:tr h="503241">
                    <a:tc>
                      <a:txBody>
                        <a:bodyPr/>
                        <a:lstStyle/>
                        <a:p>
                          <a:pPr algn="ctr"/>
                          <a:endParaRPr lang="en-DE" sz="1300" dirty="0"/>
                        </a:p>
                      </a:txBody>
                      <a:tcPr marL="67202" marR="67202" marT="33602" marB="33602"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Standard Library Inverter</a:t>
                          </a:r>
                        </a:p>
                      </a:txBody>
                      <a:tcPr marL="87983" marR="87983" marT="43992" marB="43992" anchor="ctr"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This Design</a:t>
                          </a:r>
                        </a:p>
                      </a:txBody>
                      <a:tcPr marL="87983" marR="87983" marT="43992" marB="43992" anchor="ctr"/>
                    </a:tc>
                    <a:extLst>
                      <a:ext uri="{0D108BD9-81ED-4DB2-BD59-A6C34878D82A}">
                        <a16:rowId xmlns:a16="http://schemas.microsoft.com/office/drawing/2014/main" val="2392689134"/>
                      </a:ext>
                    </a:extLst>
                  </a:tr>
                  <a:tr h="272544">
                    <a:tc>
                      <a:txBody>
                        <a:bodyPr/>
                        <a:lstStyle/>
                        <a:p>
                          <a:pPr algn="ctr"/>
                          <a:endParaRPr lang="en-DE" sz="1300" dirty="0"/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Inverter-1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Inverter-2</a:t>
                          </a:r>
                        </a:p>
                      </a:txBody>
                      <a:tcPr marL="67202" marR="67202" marT="33602" marB="33602" anchor="ctr"/>
                    </a:tc>
                    <a:tc v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8677"/>
                      </a:ext>
                    </a:extLst>
                  </a:tr>
                  <a:tr h="272544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67202" marR="67202" marT="33602" marB="33602" anchor="ctr">
                        <a:blipFill>
                          <a:blip r:embed="rId3"/>
                          <a:stretch>
                            <a:fillRect l="-317" t="-286667" r="-178730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10.39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22.93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21.33</a:t>
                          </a:r>
                        </a:p>
                      </a:txBody>
                      <a:tcPr marL="67202" marR="67202" marT="33602" marB="33602" anchor="ctr"/>
                    </a:tc>
                    <a:extLst>
                      <a:ext uri="{0D108BD9-81ED-4DB2-BD59-A6C34878D82A}">
                        <a16:rowId xmlns:a16="http://schemas.microsoft.com/office/drawing/2014/main" val="1851749857"/>
                      </a:ext>
                    </a:extLst>
                  </a:tr>
                  <a:tr h="2725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NMOS </a:t>
                          </a:r>
                          <a:r>
                            <a:rPr lang="en-DE" sz="1300" dirty="0" err="1"/>
                            <a:t>leakge</a:t>
                          </a:r>
                          <a:r>
                            <a:rPr lang="en-DE" sz="1300" dirty="0"/>
                            <a:t> current (</a:t>
                          </a:r>
                          <a:r>
                            <a:rPr lang="en-DE" sz="1300" dirty="0" err="1"/>
                            <a:t>fA</a:t>
                          </a:r>
                          <a:r>
                            <a:rPr lang="en-DE" sz="1300" dirty="0"/>
                            <a:t>)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1466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702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87.5</a:t>
                          </a:r>
                        </a:p>
                      </a:txBody>
                      <a:tcPr marL="67202" marR="67202" marT="33602" marB="33602" anchor="ctr"/>
                    </a:tc>
                    <a:extLst>
                      <a:ext uri="{0D108BD9-81ED-4DB2-BD59-A6C34878D82A}">
                        <a16:rowId xmlns:a16="http://schemas.microsoft.com/office/drawing/2014/main" val="2947926367"/>
                      </a:ext>
                    </a:extLst>
                  </a:tr>
                  <a:tr h="2725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DE" sz="1300" dirty="0"/>
                            <a:t>PMOS </a:t>
                          </a:r>
                          <a:r>
                            <a:rPr lang="en-DE" sz="1300" dirty="0" err="1"/>
                            <a:t>leakge</a:t>
                          </a:r>
                          <a:r>
                            <a:rPr lang="en-DE" sz="1300" dirty="0"/>
                            <a:t> current (</a:t>
                          </a:r>
                          <a:r>
                            <a:rPr lang="en-DE" sz="1300" dirty="0" err="1"/>
                            <a:t>fA</a:t>
                          </a:r>
                          <a:r>
                            <a:rPr lang="en-DE" sz="1300" dirty="0"/>
                            <a:t>)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500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149</a:t>
                          </a:r>
                        </a:p>
                      </a:txBody>
                      <a:tcPr marL="67202" marR="67202" marT="33602" marB="33602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300" dirty="0"/>
                            <a:t>2.24</a:t>
                          </a:r>
                        </a:p>
                      </a:txBody>
                      <a:tcPr marL="67202" marR="67202" marT="33602" marB="33602" anchor="ctr"/>
                    </a:tc>
                    <a:extLst>
                      <a:ext uri="{0D108BD9-81ED-4DB2-BD59-A6C34878D82A}">
                        <a16:rowId xmlns:a16="http://schemas.microsoft.com/office/drawing/2014/main" val="31099927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D4EC03C-E0AA-489E-AB9D-94929B18E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920789"/>
            <a:ext cx="3146515" cy="3066422"/>
          </a:xfrm>
          <a:prstGeom prst="rect">
            <a:avLst/>
          </a:prstGeom>
        </p:spPr>
      </p:pic>
      <p:sp>
        <p:nvSpPr>
          <p:cNvPr id="8" name="Textfeld 8">
            <a:extLst>
              <a:ext uri="{FF2B5EF4-FFF2-40B4-BE49-F238E27FC236}">
                <a16:creationId xmlns:a16="http://schemas.microsoft.com/office/drawing/2014/main" id="{2DFA0E2C-7F8F-476D-B12C-374301B9E8DA}"/>
              </a:ext>
            </a:extLst>
          </p:cNvPr>
          <p:cNvSpPr txBox="1"/>
          <p:nvPr/>
        </p:nvSpPr>
        <p:spPr>
          <a:xfrm>
            <a:off x="7032104" y="719117"/>
            <a:ext cx="4536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/>
              <a:t>Table</a:t>
            </a:r>
            <a:r>
              <a:rPr lang="de-DE" sz="1400" b="1" dirty="0"/>
              <a:t> </a:t>
            </a:r>
            <a:r>
              <a:rPr lang="en-DE" sz="1400" b="1" dirty="0"/>
              <a:t>1</a:t>
            </a:r>
            <a:r>
              <a:rPr lang="de-DE" sz="1400" b="1" dirty="0"/>
              <a:t>. </a:t>
            </a:r>
            <a:r>
              <a:rPr lang="en-DE" sz="1400" dirty="0"/>
              <a:t>Difference in leakage current</a:t>
            </a:r>
            <a:r>
              <a:rPr lang="en-GB" sz="140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br>
              <a:rPr lang="en-GB" sz="1400" dirty="0"/>
            </a:b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B5B1B9-AB15-43AC-85D2-ABDA75B3EF58}"/>
              </a:ext>
            </a:extLst>
          </p:cNvPr>
          <p:cNvSpPr txBox="1"/>
          <p:nvPr/>
        </p:nvSpPr>
        <p:spPr>
          <a:xfrm>
            <a:off x="1559496" y="5475241"/>
            <a:ext cx="3034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10</a:t>
            </a:r>
            <a:r>
              <a:rPr lang="de-DE" sz="1400" b="1" dirty="0"/>
              <a:t>. </a:t>
            </a:r>
            <a:r>
              <a:rPr lang="en-DE" sz="1400" dirty="0">
                <a:effectLst/>
              </a:rPr>
              <a:t>SRAM unit cell layout</a:t>
            </a:r>
            <a:endParaRPr lang="de-DE" sz="1400" dirty="0"/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AA07107E-19E0-4E74-8052-ADEB0FF4ADC8}"/>
              </a:ext>
            </a:extLst>
          </p:cNvPr>
          <p:cNvSpPr txBox="1"/>
          <p:nvPr/>
        </p:nvSpPr>
        <p:spPr>
          <a:xfrm>
            <a:off x="6212230" y="5928494"/>
            <a:ext cx="4786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11</a:t>
            </a:r>
            <a:r>
              <a:rPr lang="de-DE" sz="1400" b="1" dirty="0"/>
              <a:t>. </a:t>
            </a:r>
            <a:r>
              <a:rPr lang="en-DE" sz="1400" dirty="0"/>
              <a:t>Inverter from </a:t>
            </a:r>
            <a:r>
              <a:rPr lang="en-DE" sz="1400" b="1" dirty="0"/>
              <a:t>s</a:t>
            </a:r>
            <a:r>
              <a:rPr lang="en-DE" sz="1400" dirty="0">
                <a:effectLst/>
              </a:rPr>
              <a:t>tandard library (180 nm XFAB Tech)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3953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969B-EE85-4254-A7AF-21876540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Cell Stability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C02A9-8DF8-4329-89C1-821477D4E4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435" y="765175"/>
            <a:ext cx="6553654" cy="5543550"/>
          </a:xfrm>
        </p:spPr>
        <p:txBody>
          <a:bodyPr/>
          <a:lstStyle/>
          <a:p>
            <a:r>
              <a:rPr lang="en-GB" dirty="0">
                <a:effectLst/>
              </a:rPr>
              <a:t>the SNM of the SRAM cell depends on the relative strengths of the</a:t>
            </a:r>
            <a:r>
              <a:rPr lang="en-DE" dirty="0">
                <a:effectLst/>
              </a:rPr>
              <a:t> transistors: PD&gt; PG &gt; PU [6] </a:t>
            </a:r>
            <a:r>
              <a:rPr lang="en-DE" sz="2000" dirty="0">
                <a:effectLst/>
              </a:rPr>
              <a:t>M.-</a:t>
            </a:r>
            <a:r>
              <a:rPr lang="en-DE" sz="2000" dirty="0"/>
              <a:t>B</a:t>
            </a:r>
            <a:r>
              <a:rPr lang="en-DE" sz="2000" dirty="0">
                <a:effectLst/>
              </a:rPr>
              <a:t>. </a:t>
            </a:r>
            <a:r>
              <a:rPr lang="en-DE" sz="2000" dirty="0"/>
              <a:t>Lin</a:t>
            </a:r>
            <a:r>
              <a:rPr lang="it-IT" sz="2000" dirty="0">
                <a:effectLst/>
              </a:rPr>
              <a:t>, </a:t>
            </a:r>
            <a:r>
              <a:rPr lang="en-DE" sz="2000" dirty="0">
                <a:effectLst/>
              </a:rPr>
              <a:t>CRC Press</a:t>
            </a:r>
            <a:r>
              <a:rPr lang="it-IT" sz="2000" dirty="0">
                <a:effectLst/>
              </a:rPr>
              <a:t>, 20</a:t>
            </a:r>
            <a:r>
              <a:rPr lang="en-DE" sz="2000" dirty="0"/>
              <a:t>12</a:t>
            </a:r>
            <a:r>
              <a:rPr lang="en-GB" sz="1800" dirty="0"/>
              <a:t> </a:t>
            </a:r>
            <a:r>
              <a:rPr lang="en-DE" dirty="0">
                <a:effectLst/>
              </a:rPr>
              <a:t>.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31523-6B34-4BA7-A1CA-1278EA1A9C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40" y="3117520"/>
            <a:ext cx="5616624" cy="2709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7AE57A-3061-4B18-ABCE-A26E1449AF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43" y="3117520"/>
            <a:ext cx="5618422" cy="2710498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B9A3B351-61CB-4019-A3D0-A6D9D34B305E}"/>
              </a:ext>
            </a:extLst>
          </p:cNvPr>
          <p:cNvSpPr txBox="1"/>
          <p:nvPr/>
        </p:nvSpPr>
        <p:spPr>
          <a:xfrm>
            <a:off x="1553044" y="5827150"/>
            <a:ext cx="40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</a:t>
            </a:r>
            <a:r>
              <a:rPr lang="en-DE" sz="1400" b="1" dirty="0"/>
              <a:t>2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NML versus access transistor dimension</a:t>
            </a:r>
            <a:endParaRPr lang="de-DE" sz="1400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6BEE749A-E3BE-49F2-BFA5-E3B4E5B7BB43}"/>
              </a:ext>
            </a:extLst>
          </p:cNvPr>
          <p:cNvSpPr txBox="1"/>
          <p:nvPr/>
        </p:nvSpPr>
        <p:spPr>
          <a:xfrm>
            <a:off x="7233944" y="5827150"/>
            <a:ext cx="40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</a:t>
            </a:r>
            <a:r>
              <a:rPr lang="en-DE" sz="1400" b="1" dirty="0"/>
              <a:t>3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NM</a:t>
            </a:r>
            <a:r>
              <a:rPr lang="en-DE" sz="1400" dirty="0">
                <a:effectLst/>
              </a:rPr>
              <a:t>H</a:t>
            </a:r>
            <a:r>
              <a:rPr lang="en-GB" sz="1400" dirty="0">
                <a:effectLst/>
              </a:rPr>
              <a:t> versus access transistor dimension</a:t>
            </a:r>
            <a:endParaRPr lang="de-DE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A74C5-0C72-45F0-BF93-494606752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62" y="746466"/>
            <a:ext cx="2606663" cy="1638766"/>
          </a:xfrm>
          <a:prstGeom prst="rect">
            <a:avLst/>
          </a:prstGeom>
        </p:spPr>
      </p:pic>
      <p:sp>
        <p:nvSpPr>
          <p:cNvPr id="10" name="Textfeld 8">
            <a:extLst>
              <a:ext uri="{FF2B5EF4-FFF2-40B4-BE49-F238E27FC236}">
                <a16:creationId xmlns:a16="http://schemas.microsoft.com/office/drawing/2014/main" id="{4CA74D76-1CA5-45AA-9F35-C4A2608B6493}"/>
              </a:ext>
            </a:extLst>
          </p:cNvPr>
          <p:cNvSpPr txBox="1"/>
          <p:nvPr/>
        </p:nvSpPr>
        <p:spPr>
          <a:xfrm>
            <a:off x="8281926" y="2384798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1. </a:t>
            </a:r>
            <a:r>
              <a:rPr lang="en-DE" sz="1400" dirty="0"/>
              <a:t>A</a:t>
            </a:r>
            <a:r>
              <a:rPr lang="en-DE" sz="1400" b="1" dirty="0"/>
              <a:t> </a:t>
            </a:r>
            <a:r>
              <a:rPr lang="en-DE" sz="1400" dirty="0"/>
              <a:t>6T SRAM cell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7410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D032-19F9-4B59-8B30-BD4B9536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Static Noise Margin (SNM)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0FB60-096C-4A09-82ED-DE25792C29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36" y="3586454"/>
            <a:ext cx="4871864" cy="2350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70AA2-0BA0-484D-95DE-4BC1725D5D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31" y="818699"/>
            <a:ext cx="4871864" cy="2357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7D8AE5-DEF9-4C1E-84DC-60F158C372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31" y="3582888"/>
            <a:ext cx="4871864" cy="2357469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C8B2EE6-EB27-4A4E-88D3-5FB67D902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40144"/>
              </p:ext>
            </p:extLst>
          </p:nvPr>
        </p:nvGraphicFramePr>
        <p:xfrm>
          <a:off x="959975" y="1435425"/>
          <a:ext cx="4976367" cy="1385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789">
                  <a:extLst>
                    <a:ext uri="{9D8B030D-6E8A-4147-A177-3AD203B41FA5}">
                      <a16:colId xmlns:a16="http://schemas.microsoft.com/office/drawing/2014/main" val="3046416656"/>
                    </a:ext>
                  </a:extLst>
                </a:gridCol>
                <a:gridCol w="1658789">
                  <a:extLst>
                    <a:ext uri="{9D8B030D-6E8A-4147-A177-3AD203B41FA5}">
                      <a16:colId xmlns:a16="http://schemas.microsoft.com/office/drawing/2014/main" val="406887458"/>
                    </a:ext>
                  </a:extLst>
                </a:gridCol>
                <a:gridCol w="1658789">
                  <a:extLst>
                    <a:ext uri="{9D8B030D-6E8A-4147-A177-3AD203B41FA5}">
                      <a16:colId xmlns:a16="http://schemas.microsoft.com/office/drawing/2014/main" val="3504232480"/>
                    </a:ext>
                  </a:extLst>
                </a:gridCol>
              </a:tblGrid>
              <a:tr h="243647">
                <a:tc>
                  <a:txBody>
                    <a:bodyPr/>
                    <a:lstStyle/>
                    <a:p>
                      <a:pPr algn="ctr"/>
                      <a:endParaRPr lang="en-DE" sz="1100" dirty="0"/>
                    </a:p>
                  </a:txBody>
                  <a:tcPr marL="55984" marR="55984" marT="27992" marB="27992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Static Noise Margin (SNM)</a:t>
                      </a:r>
                    </a:p>
                  </a:txBody>
                  <a:tcPr marL="82968" marR="82968" marT="41484" marB="41484" anchor="ctr"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421140"/>
                  </a:ext>
                </a:extLst>
              </a:tr>
              <a:tr h="227047">
                <a:tc>
                  <a:txBody>
                    <a:bodyPr/>
                    <a:lstStyle/>
                    <a:p>
                      <a:pPr algn="ctr"/>
                      <a:endParaRPr lang="en-DE" sz="1100"/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Write Stability</a:t>
                      </a:r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Read Stability</a:t>
                      </a:r>
                    </a:p>
                  </a:txBody>
                  <a:tcPr marL="55984" marR="55984" marT="27992" marB="27992" anchor="ctr"/>
                </a:tc>
                <a:extLst>
                  <a:ext uri="{0D108BD9-81ED-4DB2-BD59-A6C34878D82A}">
                    <a16:rowId xmlns:a16="http://schemas.microsoft.com/office/drawing/2014/main" val="3547345375"/>
                  </a:ext>
                </a:extLst>
              </a:tr>
              <a:tr h="227047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NML</a:t>
                      </a:r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502.9 mV</a:t>
                      </a:r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246.3 mV</a:t>
                      </a:r>
                    </a:p>
                  </a:txBody>
                  <a:tcPr marL="55984" marR="55984" marT="27992" marB="27992" anchor="ctr"/>
                </a:tc>
                <a:extLst>
                  <a:ext uri="{0D108BD9-81ED-4DB2-BD59-A6C34878D82A}">
                    <a16:rowId xmlns:a16="http://schemas.microsoft.com/office/drawing/2014/main" val="2930422140"/>
                  </a:ext>
                </a:extLst>
              </a:tr>
              <a:tr h="227047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NMH</a:t>
                      </a:r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1.375 V</a:t>
                      </a:r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650.3 mV</a:t>
                      </a:r>
                    </a:p>
                  </a:txBody>
                  <a:tcPr marL="55984" marR="55984" marT="27992" marB="27992" anchor="ctr"/>
                </a:tc>
                <a:extLst>
                  <a:ext uri="{0D108BD9-81ED-4DB2-BD59-A6C34878D82A}">
                    <a16:rowId xmlns:a16="http://schemas.microsoft.com/office/drawing/2014/main" val="575103229"/>
                  </a:ext>
                </a:extLst>
              </a:tr>
              <a:tr h="227047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NMLP</a:t>
                      </a:r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/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246.3 mV</a:t>
                      </a:r>
                    </a:p>
                  </a:txBody>
                  <a:tcPr marL="55984" marR="55984" marT="27992" marB="27992" anchor="ctr"/>
                </a:tc>
                <a:extLst>
                  <a:ext uri="{0D108BD9-81ED-4DB2-BD59-A6C34878D82A}">
                    <a16:rowId xmlns:a16="http://schemas.microsoft.com/office/drawing/2014/main" val="594995970"/>
                  </a:ext>
                </a:extLst>
              </a:tr>
              <a:tr h="227047"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NMHP</a:t>
                      </a:r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endParaRPr lang="en-DE" sz="1100" dirty="0"/>
                    </a:p>
                  </a:txBody>
                  <a:tcPr marL="55984" marR="55984" marT="27992" marB="2799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100" dirty="0"/>
                        <a:t>650.3 mV</a:t>
                      </a:r>
                    </a:p>
                  </a:txBody>
                  <a:tcPr marL="55984" marR="55984" marT="27992" marB="27992" anchor="ctr"/>
                </a:tc>
                <a:extLst>
                  <a:ext uri="{0D108BD9-81ED-4DB2-BD59-A6C34878D82A}">
                    <a16:rowId xmlns:a16="http://schemas.microsoft.com/office/drawing/2014/main" val="143113351"/>
                  </a:ext>
                </a:extLst>
              </a:tr>
            </a:tbl>
          </a:graphicData>
        </a:graphic>
      </p:graphicFrame>
      <p:sp>
        <p:nvSpPr>
          <p:cNvPr id="8" name="Textfeld 8">
            <a:extLst>
              <a:ext uri="{FF2B5EF4-FFF2-40B4-BE49-F238E27FC236}">
                <a16:creationId xmlns:a16="http://schemas.microsoft.com/office/drawing/2014/main" id="{D09E609C-C997-4EE2-93A2-8C56B8E1D86F}"/>
              </a:ext>
            </a:extLst>
          </p:cNvPr>
          <p:cNvSpPr txBox="1"/>
          <p:nvPr/>
        </p:nvSpPr>
        <p:spPr>
          <a:xfrm>
            <a:off x="3011996" y="5936789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(b) </a:t>
            </a:r>
            <a:r>
              <a:rPr lang="en-GB" sz="1400" dirty="0">
                <a:effectLst/>
              </a:rPr>
              <a:t>W</a:t>
            </a:r>
            <a:r>
              <a:rPr lang="en-DE" sz="1400" dirty="0">
                <a:effectLst/>
              </a:rPr>
              <a:t>rite SNM</a:t>
            </a:r>
            <a:endParaRPr lang="de-DE" sz="1400" dirty="0"/>
          </a:p>
        </p:txBody>
      </p:sp>
      <p:sp>
        <p:nvSpPr>
          <p:cNvPr id="10" name="Textfeld 8">
            <a:extLst>
              <a:ext uri="{FF2B5EF4-FFF2-40B4-BE49-F238E27FC236}">
                <a16:creationId xmlns:a16="http://schemas.microsoft.com/office/drawing/2014/main" id="{26627C01-D88E-4FCB-BD75-67B6B3A6CB5D}"/>
              </a:ext>
            </a:extLst>
          </p:cNvPr>
          <p:cNvSpPr txBox="1"/>
          <p:nvPr/>
        </p:nvSpPr>
        <p:spPr>
          <a:xfrm>
            <a:off x="8760296" y="3176168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(a) </a:t>
            </a:r>
            <a:r>
              <a:rPr lang="en-GB" sz="1400" dirty="0">
                <a:effectLst/>
              </a:rPr>
              <a:t>R</a:t>
            </a:r>
            <a:r>
              <a:rPr lang="en-DE" sz="1400" dirty="0" err="1">
                <a:effectLst/>
              </a:rPr>
              <a:t>ead</a:t>
            </a:r>
            <a:r>
              <a:rPr lang="en-DE" sz="1400" dirty="0">
                <a:effectLst/>
              </a:rPr>
              <a:t> SNM</a:t>
            </a:r>
            <a:endParaRPr lang="de-DE" sz="1400" dirty="0"/>
          </a:p>
        </p:txBody>
      </p:sp>
      <p:sp>
        <p:nvSpPr>
          <p:cNvPr id="11" name="Textfeld 8">
            <a:extLst>
              <a:ext uri="{FF2B5EF4-FFF2-40B4-BE49-F238E27FC236}">
                <a16:creationId xmlns:a16="http://schemas.microsoft.com/office/drawing/2014/main" id="{FD30C64D-861E-4AD0-91B6-03A3A6D1F53C}"/>
              </a:ext>
            </a:extLst>
          </p:cNvPr>
          <p:cNvSpPr txBox="1"/>
          <p:nvPr/>
        </p:nvSpPr>
        <p:spPr>
          <a:xfrm>
            <a:off x="8531932" y="5936789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(c) </a:t>
            </a:r>
            <a:r>
              <a:rPr lang="en-GB" sz="1400" dirty="0">
                <a:effectLst/>
              </a:rPr>
              <a:t>H</a:t>
            </a:r>
            <a:r>
              <a:rPr lang="en-DE" sz="1400" dirty="0">
                <a:effectLst/>
              </a:rPr>
              <a:t>old SNM</a:t>
            </a:r>
            <a:endParaRPr lang="de-DE" sz="1400" dirty="0"/>
          </a:p>
        </p:txBody>
      </p:sp>
      <p:sp>
        <p:nvSpPr>
          <p:cNvPr id="12" name="Textfeld 8">
            <a:extLst>
              <a:ext uri="{FF2B5EF4-FFF2-40B4-BE49-F238E27FC236}">
                <a16:creationId xmlns:a16="http://schemas.microsoft.com/office/drawing/2014/main" id="{1E446A90-E688-4C3C-8364-00A0D1274F58}"/>
              </a:ext>
            </a:extLst>
          </p:cNvPr>
          <p:cNvSpPr txBox="1"/>
          <p:nvPr/>
        </p:nvSpPr>
        <p:spPr>
          <a:xfrm>
            <a:off x="4871864" y="6193188"/>
            <a:ext cx="2895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</a:t>
            </a:r>
            <a:r>
              <a:rPr lang="en-DE" sz="1400" b="1" dirty="0"/>
              <a:t>4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S</a:t>
            </a:r>
            <a:r>
              <a:rPr lang="en-DE" sz="1400" dirty="0" err="1">
                <a:effectLst/>
              </a:rPr>
              <a:t>tatic</a:t>
            </a:r>
            <a:r>
              <a:rPr lang="en-DE" sz="1400" dirty="0">
                <a:effectLst/>
              </a:rPr>
              <a:t> Noise Margin (SNM)</a:t>
            </a:r>
            <a:endParaRPr lang="de-DE" sz="1400" dirty="0"/>
          </a:p>
        </p:txBody>
      </p:sp>
      <p:sp>
        <p:nvSpPr>
          <p:cNvPr id="13" name="Textfeld 8">
            <a:extLst>
              <a:ext uri="{FF2B5EF4-FFF2-40B4-BE49-F238E27FC236}">
                <a16:creationId xmlns:a16="http://schemas.microsoft.com/office/drawing/2014/main" id="{34152FF3-391F-40E9-B0D6-835E173A9FC4}"/>
              </a:ext>
            </a:extLst>
          </p:cNvPr>
          <p:cNvSpPr txBox="1"/>
          <p:nvPr/>
        </p:nvSpPr>
        <p:spPr>
          <a:xfrm>
            <a:off x="1804648" y="1127648"/>
            <a:ext cx="371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/>
              <a:t>Table</a:t>
            </a:r>
            <a:r>
              <a:rPr lang="de-DE" sz="1400" b="1" dirty="0"/>
              <a:t> </a:t>
            </a:r>
            <a:r>
              <a:rPr lang="en-DE" sz="1400" b="1" dirty="0"/>
              <a:t>2</a:t>
            </a:r>
            <a:r>
              <a:rPr lang="de-DE" sz="1400" b="1" dirty="0"/>
              <a:t>. </a:t>
            </a:r>
            <a:r>
              <a:rPr lang="en-DE" sz="1400" dirty="0"/>
              <a:t>Numerical</a:t>
            </a:r>
            <a:r>
              <a:rPr lang="en-DE" sz="1400" b="1" dirty="0"/>
              <a:t> </a:t>
            </a:r>
            <a:r>
              <a:rPr lang="en-GB" sz="1400" dirty="0">
                <a:effectLst/>
              </a:rPr>
              <a:t>S</a:t>
            </a:r>
            <a:r>
              <a:rPr lang="en-DE" sz="1400" dirty="0" err="1">
                <a:effectLst/>
              </a:rPr>
              <a:t>tatic</a:t>
            </a:r>
            <a:r>
              <a:rPr lang="en-DE" sz="1400" dirty="0">
                <a:effectLst/>
              </a:rPr>
              <a:t> Noise Margin (SNM)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0977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4595-3C01-4990-8CCC-7F179BB2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Basic Write &amp; Read Operation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E59A8-5D53-4662-8726-784C0044D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234275"/>
            <a:ext cx="3568688" cy="4009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B8713-A801-49AE-A629-E0E4073DB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798" y="1234275"/>
            <a:ext cx="3659527" cy="4009907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A34E8660-A76F-48EC-B4AC-2171CA1638E3}"/>
              </a:ext>
            </a:extLst>
          </p:cNvPr>
          <p:cNvSpPr txBox="1"/>
          <p:nvPr/>
        </p:nvSpPr>
        <p:spPr>
          <a:xfrm>
            <a:off x="3403422" y="5761098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</a:t>
            </a:r>
            <a:r>
              <a:rPr lang="en-DE" sz="1400" b="1" dirty="0"/>
              <a:t>5</a:t>
            </a:r>
            <a:r>
              <a:rPr lang="de-DE" sz="1400" b="1" dirty="0"/>
              <a:t>. </a:t>
            </a:r>
            <a:r>
              <a:rPr lang="en-DE" sz="1400" dirty="0"/>
              <a:t>Conceptual Timing Diagram [4] </a:t>
            </a:r>
            <a:r>
              <a:rPr lang="fi-FI" sz="1400" dirty="0">
                <a:effectLst/>
              </a:rPr>
              <a:t>T. H. N. Yuan Taur</a:t>
            </a:r>
            <a:r>
              <a:rPr lang="it-IT" sz="1400" dirty="0">
                <a:effectLst/>
              </a:rPr>
              <a:t>, et. al, </a:t>
            </a:r>
            <a:r>
              <a:rPr lang="en-DE" sz="1400" dirty="0">
                <a:effectLst/>
              </a:rPr>
              <a:t>CU Press</a:t>
            </a:r>
            <a:r>
              <a:rPr lang="it-IT" sz="1400" dirty="0">
                <a:effectLst/>
              </a:rPr>
              <a:t>, 20</a:t>
            </a:r>
            <a:r>
              <a:rPr lang="en-DE" sz="1400" dirty="0">
                <a:effectLst/>
              </a:rPr>
              <a:t>09</a:t>
            </a:r>
            <a:endParaRPr lang="de-DE" sz="1400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7421645F-7052-450C-ABE7-7754D4895A0E}"/>
              </a:ext>
            </a:extLst>
          </p:cNvPr>
          <p:cNvSpPr txBox="1"/>
          <p:nvPr/>
        </p:nvSpPr>
        <p:spPr>
          <a:xfrm>
            <a:off x="3384347" y="5425696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(a) </a:t>
            </a:r>
            <a:r>
              <a:rPr lang="en-GB" sz="1400" dirty="0">
                <a:effectLst/>
              </a:rPr>
              <a:t>W</a:t>
            </a:r>
            <a:r>
              <a:rPr lang="en-DE" sz="1400" dirty="0">
                <a:effectLst/>
              </a:rPr>
              <a:t>rite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DB35D1-CEE8-4469-B533-A41912A54A07}"/>
              </a:ext>
            </a:extLst>
          </p:cNvPr>
          <p:cNvSpPr txBox="1"/>
          <p:nvPr/>
        </p:nvSpPr>
        <p:spPr>
          <a:xfrm>
            <a:off x="8642496" y="5425696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(b) </a:t>
            </a:r>
            <a:r>
              <a:rPr lang="en-GB" sz="1400" dirty="0">
                <a:effectLst/>
              </a:rPr>
              <a:t>R</a:t>
            </a:r>
            <a:r>
              <a:rPr lang="en-DE" sz="1400" dirty="0" err="1">
                <a:effectLst/>
              </a:rPr>
              <a:t>ead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68090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99BD-AEA3-48F1-B01D-BEA356BA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SRAM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C83802-43D8-4E12-B2E9-A0AE5E3A477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dirty="0">
                    <a:effectLst/>
                  </a:rPr>
                  <a:t>M</a:t>
                </a:r>
                <a:r>
                  <a:rPr lang="en-GB" dirty="0" err="1">
                    <a:effectLst/>
                  </a:rPr>
                  <a:t>emory</a:t>
                </a:r>
                <a:r>
                  <a:rPr lang="en-GB" dirty="0">
                    <a:effectLst/>
                  </a:rPr>
                  <a:t> capacity</a:t>
                </a:r>
                <a:r>
                  <a:rPr lang="en-DE" dirty="0">
                    <a:effectLst/>
                  </a:rPr>
                  <a:t> = 2-kbit and word length = 8</a:t>
                </a:r>
              </a:p>
              <a:p>
                <a:r>
                  <a:rPr lang="en-DE" dirty="0"/>
                  <a:t>2-kbit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DE" dirty="0"/>
              </a:p>
              <a:p>
                <a:r>
                  <a:rPr lang="en-DE" dirty="0"/>
                  <a:t>Row address width: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func>
                  </m:oMath>
                </a14:m>
                <a:endParaRPr lang="en-DE" dirty="0"/>
              </a:p>
              <a:p>
                <a:r>
                  <a:rPr lang="en-DE" dirty="0"/>
                  <a:t>Column address width: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D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DE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DE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func>
                    <m:r>
                      <a:rPr lang="en-DE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C83802-43D8-4E12-B2E9-A0AE5E3A47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469" t="-66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3684070-876A-4E25-9BB6-2135FFA8D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636912"/>
            <a:ext cx="3024336" cy="3347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6C9A4-5CD1-4446-B5F5-98AAF2E2E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0"/>
            <a:ext cx="4416530" cy="5984759"/>
          </a:xfrm>
          <a:prstGeom prst="rect">
            <a:avLst/>
          </a:prstGeom>
        </p:spPr>
      </p:pic>
      <p:sp>
        <p:nvSpPr>
          <p:cNvPr id="8" name="Textfeld 8">
            <a:extLst>
              <a:ext uri="{FF2B5EF4-FFF2-40B4-BE49-F238E27FC236}">
                <a16:creationId xmlns:a16="http://schemas.microsoft.com/office/drawing/2014/main" id="{6785D18C-ECEF-4A0A-9058-2CD693F24167}"/>
              </a:ext>
            </a:extLst>
          </p:cNvPr>
          <p:cNvSpPr txBox="1"/>
          <p:nvPr/>
        </p:nvSpPr>
        <p:spPr>
          <a:xfrm>
            <a:off x="1595500" y="6009042"/>
            <a:ext cx="381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</a:t>
            </a:r>
            <a:r>
              <a:rPr lang="en-DE" sz="1400" b="1" dirty="0"/>
              <a:t>6</a:t>
            </a:r>
            <a:r>
              <a:rPr lang="de-DE" sz="1400" b="1" dirty="0"/>
              <a:t>. </a:t>
            </a:r>
            <a:r>
              <a:rPr lang="en-DE" sz="1400" dirty="0"/>
              <a:t>SRAM unit cell with peripheral circuit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53F7F3-31DB-4171-902F-B6D7BDB962E3}"/>
              </a:ext>
            </a:extLst>
          </p:cNvPr>
          <p:cNvSpPr txBox="1"/>
          <p:nvPr/>
        </p:nvSpPr>
        <p:spPr>
          <a:xfrm>
            <a:off x="7680176" y="6009042"/>
            <a:ext cx="3488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</a:t>
            </a:r>
            <a:r>
              <a:rPr lang="en-DE" sz="1400" b="1" dirty="0"/>
              <a:t>7</a:t>
            </a:r>
            <a:r>
              <a:rPr lang="de-DE" sz="1400" b="1" dirty="0"/>
              <a:t>. </a:t>
            </a:r>
            <a:r>
              <a:rPr lang="en-DE" sz="1400" dirty="0"/>
              <a:t>Full SRAM with per</a:t>
            </a:r>
            <a:r>
              <a:rPr lang="en-GB" sz="1400" dirty="0" err="1"/>
              <a:t>i</a:t>
            </a:r>
            <a:r>
              <a:rPr lang="en-DE" sz="1400" dirty="0" err="1"/>
              <a:t>pheral</a:t>
            </a:r>
            <a:r>
              <a:rPr lang="en-DE" sz="1400" dirty="0"/>
              <a:t> circuit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1775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FEDD-F560-4F4F-8A12-968E8549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Column Multiplexer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56A765-149D-40BB-ADFD-06F662FE4FC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4897" y="993729"/>
                <a:ext cx="11522206" cy="5543550"/>
              </a:xfrm>
            </p:spPr>
            <p:txBody>
              <a:bodyPr/>
              <a:lstStyle/>
              <a:p>
                <a:r>
                  <a:rPr lang="en-DE" dirty="0"/>
                  <a:t>Propagation delay for heterogenous tree structure [12] M.-B. Lin</a:t>
                </a:r>
                <a:r>
                  <a:rPr lang="it-IT" dirty="0"/>
                  <a:t>, </a:t>
                </a:r>
                <a:r>
                  <a:rPr lang="en-DE" dirty="0"/>
                  <a:t>IEEE</a:t>
                </a:r>
                <a:r>
                  <a:rPr lang="it-IT" dirty="0"/>
                  <a:t>, 20</a:t>
                </a:r>
                <a:r>
                  <a:rPr lang="en-DE" dirty="0"/>
                  <a:t>00</a:t>
                </a:r>
                <a:r>
                  <a:rPr lang="en-GB" sz="1800" dirty="0"/>
                  <a:t> </a:t>
                </a:r>
                <a:r>
                  <a:rPr lang="en-DE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𝑖𝑅𝐶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      where, </a:t>
                </a:r>
                <a:r>
                  <a:rPr lang="en-GB" sz="2000" b="0" i="1" dirty="0">
                    <a:solidFill>
                      <a:srgbClr val="000000"/>
                    </a:solidFill>
                    <a:effectLst/>
                    <a:latin typeface="LMRoman12-Italic"/>
                  </a:rPr>
                  <a:t>k </a:t>
                </a:r>
                <a:r>
                  <a:rPr lang="en-DE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=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 the number of p</a:t>
                </a:r>
                <a:r>
                  <a:rPr lang="en-DE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a</a:t>
                </a:r>
                <a:r>
                  <a:rPr lang="en-GB" sz="2000" b="0" i="0" dirty="0" err="1">
                    <a:solidFill>
                      <a:srgbClr val="000000"/>
                    </a:solidFill>
                    <a:effectLst/>
                    <a:latin typeface="LMRoman12-Regular"/>
                  </a:rPr>
                  <a:t>rti</a:t>
                </a:r>
                <a:r>
                  <a:rPr lang="en-DE" sz="2000" b="0" i="0" dirty="0" err="1">
                    <a:solidFill>
                      <a:srgbClr val="000000"/>
                    </a:solidFill>
                    <a:effectLst/>
                    <a:latin typeface="LMRoman12-Regular"/>
                  </a:rPr>
                  <a:t>ti</a:t>
                </a:r>
                <a:r>
                  <a:rPr lang="en-GB" sz="2000" b="0" i="0" dirty="0" err="1">
                    <a:solidFill>
                      <a:srgbClr val="000000"/>
                    </a:solidFill>
                    <a:effectLst/>
                    <a:latin typeface="LMRoman12-Regular"/>
                  </a:rPr>
                  <a:t>oned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 stages</a:t>
                </a:r>
                <a:r>
                  <a:rPr lang="en-DE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,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 </a:t>
                </a:r>
                <a:endParaRPr lang="en-DE" sz="2000" b="0" i="0" dirty="0">
                  <a:solidFill>
                    <a:srgbClr val="000000"/>
                  </a:solidFill>
                  <a:effectLst/>
                  <a:latin typeface="LMRoman12-Regular"/>
                </a:endParaRPr>
              </a:p>
              <a:p>
                <a:pPr marL="0" indent="0">
                  <a:buNone/>
                </a:pPr>
                <a:r>
                  <a:rPr lang="en-DE" dirty="0">
                    <a:solidFill>
                      <a:srgbClr val="000000"/>
                    </a:solidFill>
                    <a:latin typeface="LMRoman12-Regular"/>
                  </a:rPr>
                  <a:t>	   </a:t>
                </a:r>
                <a:r>
                  <a:rPr lang="en-GB" sz="2000" b="0" i="1" dirty="0">
                    <a:solidFill>
                      <a:srgbClr val="000000"/>
                    </a:solidFill>
                    <a:effectLst/>
                    <a:latin typeface="LMMathItalic12-Regular"/>
                  </a:rPr>
                  <a:t>S</a:t>
                </a:r>
                <a:r>
                  <a:rPr lang="en-GB" sz="1100" b="0" i="1" dirty="0">
                    <a:solidFill>
                      <a:srgbClr val="000000"/>
                    </a:solidFill>
                    <a:effectLst/>
                    <a:latin typeface="LMMathItalic8-Regular"/>
                  </a:rPr>
                  <a:t>i </a:t>
                </a:r>
                <a:r>
                  <a:rPr lang="en-DE" sz="1100" b="0" i="1" dirty="0">
                    <a:solidFill>
                      <a:srgbClr val="000000"/>
                    </a:solidFill>
                    <a:effectLst/>
                    <a:latin typeface="LMMathItalic8-Regular"/>
                  </a:rPr>
                  <a:t> </a:t>
                </a:r>
                <a:r>
                  <a:rPr lang="en-DE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=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 </a:t>
                </a:r>
                <a:r>
                  <a:rPr lang="en-DE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N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umber of switches</a:t>
                </a:r>
                <a:r>
                  <a:rPr lang="en-DE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 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combined</a:t>
                </a:r>
                <a:r>
                  <a:rPr lang="en-DE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 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together at Stage </a:t>
                </a:r>
                <a:r>
                  <a:rPr lang="en-GB" sz="2000" b="0" i="1" dirty="0" err="1">
                    <a:solidFill>
                      <a:srgbClr val="000000"/>
                    </a:solidFill>
                    <a:effectLst/>
                    <a:latin typeface="LMRoman12-Italic"/>
                  </a:rPr>
                  <a:t>i</a:t>
                </a:r>
                <a:r>
                  <a:rPr lang="en-DE" sz="2000" b="0" i="1" dirty="0">
                    <a:solidFill>
                      <a:srgbClr val="000000"/>
                    </a:solidFill>
                    <a:effectLst/>
                    <a:latin typeface="LMRoman12-Italic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DE" i="1" dirty="0">
                    <a:solidFill>
                      <a:srgbClr val="000000"/>
                    </a:solidFill>
                    <a:latin typeface="LMRoman12-Italic"/>
                  </a:rPr>
                  <a:t>	   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R</a:t>
                </a:r>
                <a:r>
                  <a:rPr lang="en-DE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 =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 on resistance of the MOSFET and </a:t>
                </a:r>
                <a:endParaRPr lang="en-DE" sz="2000" b="0" i="0" dirty="0">
                  <a:solidFill>
                    <a:srgbClr val="000000"/>
                  </a:solidFill>
                  <a:effectLst/>
                  <a:latin typeface="LMRoman12-Regular"/>
                </a:endParaRPr>
              </a:p>
              <a:p>
                <a:pPr marL="0" indent="0">
                  <a:buNone/>
                </a:pPr>
                <a:r>
                  <a:rPr lang="en-DE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	   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C</a:t>
                </a:r>
                <a:r>
                  <a:rPr lang="en-DE" dirty="0">
                    <a:solidFill>
                      <a:srgbClr val="000000"/>
                    </a:solidFill>
                    <a:latin typeface="LMRoman12-Regular"/>
                  </a:rPr>
                  <a:t>=</a:t>
                </a:r>
                <a:r>
                  <a:rPr lang="en-GB" sz="2000" b="0" i="0" dirty="0">
                    <a:solidFill>
                      <a:srgbClr val="000000"/>
                    </a:solidFill>
                    <a:effectLst/>
                    <a:latin typeface="LMRoman12-Regular"/>
                  </a:rPr>
                  <a:t> output capacitance of the MOSFET</a:t>
                </a:r>
                <a:r>
                  <a:rPr lang="en-GB" dirty="0"/>
                  <a:t> </a:t>
                </a:r>
                <a:br>
                  <a:rPr lang="en-GB" dirty="0"/>
                </a:br>
                <a:r>
                  <a:rPr lang="en-DE" sz="2000" b="0" i="1" dirty="0">
                    <a:solidFill>
                      <a:srgbClr val="000000"/>
                    </a:solidFill>
                    <a:effectLst/>
                    <a:latin typeface="LMRoman12-Italic"/>
                  </a:rPr>
                  <a:t>.</a:t>
                </a:r>
                <a:r>
                  <a:rPr lang="en-GB" dirty="0"/>
                  <a:t> </a:t>
                </a:r>
                <a:br>
                  <a:rPr lang="en-GB" dirty="0"/>
                </a:br>
                <a:endParaRPr lang="en-D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56A765-149D-40BB-ADFD-06F662FE4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4897" y="993729"/>
                <a:ext cx="11522206" cy="5543550"/>
              </a:xfrm>
              <a:blipFill>
                <a:blip r:embed="rId2"/>
                <a:stretch>
                  <a:fillRect l="-582" t="-5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5E7BA3-2867-489C-857E-9F1F9D8E5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675" y="3717032"/>
            <a:ext cx="7828650" cy="2088232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6193A53E-4EE0-40B0-86D2-BBB8AEA6BFD4}"/>
              </a:ext>
            </a:extLst>
          </p:cNvPr>
          <p:cNvSpPr txBox="1"/>
          <p:nvPr/>
        </p:nvSpPr>
        <p:spPr>
          <a:xfrm>
            <a:off x="3431704" y="5819261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</a:t>
            </a:r>
            <a:r>
              <a:rPr lang="en-DE" sz="1400" b="1" dirty="0"/>
              <a:t>8</a:t>
            </a:r>
            <a:r>
              <a:rPr lang="de-DE" sz="1400" b="1" dirty="0"/>
              <a:t>. </a:t>
            </a:r>
            <a:r>
              <a:rPr lang="en-DE" sz="1400" dirty="0"/>
              <a:t>Block diagram of heterogeneous tree structure column multiplexer </a:t>
            </a:r>
            <a:endParaRPr 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8A889-26D3-4886-BB9D-AE2A038CD36C}"/>
                  </a:ext>
                </a:extLst>
              </p:cNvPr>
              <p:cNvSpPr txBox="1"/>
              <p:nvPr/>
            </p:nvSpPr>
            <p:spPr>
              <a:xfrm>
                <a:off x="7392144" y="1613797"/>
                <a:ext cx="4021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𝑅𝐶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m:rPr>
                          <m:sty m:val="p"/>
                        </m:rP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level</m:t>
                      </m:r>
                      <m: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8 </m:t>
                      </m:r>
                      <m:r>
                        <m:rPr>
                          <m:sty m:val="p"/>
                        </m:rP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word</m:t>
                      </m:r>
                      <m: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multiplexer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8A889-26D3-4886-BB9D-AE2A038CD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1613797"/>
                <a:ext cx="402116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745F12-A56E-4A5B-AAE6-A719DD605FBE}"/>
              </a:ext>
            </a:extLst>
          </p:cNvPr>
          <p:cNvSpPr txBox="1">
            <a:spLocks/>
          </p:cNvSpPr>
          <p:nvPr/>
        </p:nvSpPr>
        <p:spPr>
          <a:xfrm>
            <a:off x="334897" y="993729"/>
            <a:ext cx="11522206" cy="321235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There are different c</a:t>
            </a:r>
            <a:r>
              <a:rPr lang="en-GB" dirty="0" err="1"/>
              <a:t>ol</a:t>
            </a:r>
            <a:r>
              <a:rPr lang="en-DE" dirty="0" err="1"/>
              <a:t>umn</a:t>
            </a:r>
            <a:r>
              <a:rPr lang="en-DE" dirty="0"/>
              <a:t> multiplexer structures [6] M.-B. Lin</a:t>
            </a:r>
            <a:r>
              <a:rPr lang="it-IT" dirty="0"/>
              <a:t>, </a:t>
            </a:r>
            <a:r>
              <a:rPr lang="en-DE" dirty="0"/>
              <a:t>CRC Press</a:t>
            </a:r>
            <a:r>
              <a:rPr lang="it-IT" dirty="0"/>
              <a:t>, 20</a:t>
            </a:r>
            <a:r>
              <a:rPr lang="en-DE" dirty="0"/>
              <a:t>12</a:t>
            </a:r>
            <a:r>
              <a:rPr lang="en-GB" sz="1800" dirty="0"/>
              <a:t> </a:t>
            </a:r>
            <a:endParaRPr lang="en-DE" dirty="0"/>
          </a:p>
          <a:p>
            <a:r>
              <a:rPr lang="en-DE" dirty="0"/>
              <a:t>Among them </a:t>
            </a:r>
          </a:p>
          <a:p>
            <a:pPr marL="0" indent="0">
              <a:buNone/>
            </a:pPr>
            <a:r>
              <a:rPr lang="en-DE" dirty="0"/>
              <a:t>      - Heterogenous tree structure multiplexer </a:t>
            </a:r>
          </a:p>
          <a:p>
            <a:pPr marL="0" indent="0">
              <a:buNone/>
            </a:pPr>
            <a:r>
              <a:rPr lang="en-DE" dirty="0"/>
              <a:t>      - Binary tree structure multiplexer </a:t>
            </a:r>
          </a:p>
          <a:p>
            <a:pPr marL="0" indent="0">
              <a:buNone/>
            </a:pPr>
            <a:r>
              <a:rPr lang="en-DE" dirty="0"/>
              <a:t>      are mostly used structures. </a:t>
            </a:r>
          </a:p>
        </p:txBody>
      </p:sp>
    </p:spTree>
    <p:extLst>
      <p:ext uri="{BB962C8B-B14F-4D97-AF65-F5344CB8AC3E}">
        <p14:creationId xmlns:p14="http://schemas.microsoft.com/office/powerpoint/2010/main" val="172104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F0FD-4F3B-4479-9E95-771CB202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Column Multiplexer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4EAFFB-3C67-41B0-B6AE-0363E0EC951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GB" dirty="0"/>
                  <a:t>P</a:t>
                </a:r>
                <a:r>
                  <a:rPr lang="en-DE" dirty="0" err="1"/>
                  <a:t>ropagation</a:t>
                </a:r>
                <a:r>
                  <a:rPr lang="en-DE" dirty="0"/>
                  <a:t> delay for binary tree structure multiplexer [12]: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.</m:t>
                      </m:r>
                      <m:func>
                        <m:func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D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d>
                            <m:d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1+3</m:t>
                              </m:r>
                              <m:func>
                                <m:funcPr>
                                  <m:ctrlP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DE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𝑅𝐶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      where, n = number of multiplexer input.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34EAFFB-3C67-41B0-B6AE-0363E0EC95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469" t="-66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E0BC5D-2D99-47E8-AF2D-D95A0D24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15" y="3052281"/>
            <a:ext cx="9024191" cy="2304323"/>
          </a:xfrm>
          <a:prstGeom prst="rect">
            <a:avLst/>
          </a:prstGeom>
        </p:spPr>
      </p:pic>
      <p:sp>
        <p:nvSpPr>
          <p:cNvPr id="5" name="Textfeld 8">
            <a:extLst>
              <a:ext uri="{FF2B5EF4-FFF2-40B4-BE49-F238E27FC236}">
                <a16:creationId xmlns:a16="http://schemas.microsoft.com/office/drawing/2014/main" id="{220BA8FE-80E4-4D3D-9248-D5AC0733FF57}"/>
              </a:ext>
            </a:extLst>
          </p:cNvPr>
          <p:cNvSpPr txBox="1"/>
          <p:nvPr/>
        </p:nvSpPr>
        <p:spPr>
          <a:xfrm>
            <a:off x="5015880" y="5370999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</a:t>
            </a:r>
            <a:r>
              <a:rPr lang="en-DE" sz="1400" b="1" dirty="0"/>
              <a:t>9</a:t>
            </a:r>
            <a:r>
              <a:rPr lang="de-DE" sz="1400" b="1" dirty="0"/>
              <a:t>. </a:t>
            </a:r>
            <a:r>
              <a:rPr lang="en-DE" sz="1400" dirty="0"/>
              <a:t>Circuit diagram of 2:1 word multiplexer  </a:t>
            </a:r>
            <a:endParaRPr 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2A27A-7B53-47C1-AA74-08A28250E39C}"/>
                  </a:ext>
                </a:extLst>
              </p:cNvPr>
              <p:cNvSpPr txBox="1"/>
              <p:nvPr/>
            </p:nvSpPr>
            <p:spPr>
              <a:xfrm>
                <a:off x="7706558" y="1228043"/>
                <a:ext cx="3421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𝑅𝐶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8 </m:t>
                      </m:r>
                      <m:r>
                        <m:rPr>
                          <m:sty m:val="p"/>
                        </m:rP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word</m:t>
                      </m:r>
                      <m: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DE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multiplexing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22A27A-7B53-47C1-AA74-08A28250E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558" y="1228043"/>
                <a:ext cx="342164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99BD-AEA3-48F1-B01D-BEA356BA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Row Decoder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83802-43D8-4E12-B2E9-A0AE5E3A4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368" y="764704"/>
            <a:ext cx="11700933" cy="5543550"/>
          </a:xfrm>
        </p:spPr>
        <p:txBody>
          <a:bodyPr/>
          <a:lstStyle/>
          <a:p>
            <a:r>
              <a:rPr lang="en-DE" dirty="0"/>
              <a:t>Multilevel row decoder has been used for 32 rows.</a:t>
            </a:r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8E82A2F0-C6CE-402B-A690-0212312EACEF}"/>
              </a:ext>
            </a:extLst>
          </p:cNvPr>
          <p:cNvSpPr txBox="1"/>
          <p:nvPr/>
        </p:nvSpPr>
        <p:spPr>
          <a:xfrm>
            <a:off x="4943872" y="5381301"/>
            <a:ext cx="369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20</a:t>
            </a:r>
            <a:r>
              <a:rPr lang="de-DE" sz="1400" b="1" dirty="0"/>
              <a:t>. </a:t>
            </a:r>
            <a:r>
              <a:rPr lang="en-DE" sz="1400" dirty="0"/>
              <a:t>Row Decoder</a:t>
            </a:r>
            <a:endParaRPr lang="de-DE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FB96E-7E16-4DB6-A61F-E5BA0F578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486670"/>
            <a:ext cx="4363059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2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57F9-2E43-4A47-8A0E-6F1794AB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Write Driver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E31ED-E519-4FA1-81FE-A099EB334C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435" y="765175"/>
            <a:ext cx="6265622" cy="5543550"/>
          </a:xfrm>
        </p:spPr>
        <p:txBody>
          <a:bodyPr/>
          <a:lstStyle/>
          <a:p>
            <a:r>
              <a:rPr lang="en-DE" dirty="0"/>
              <a:t>Writing operation is done by discharging one of the bit- lines.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32D74-37B6-43CA-8EEE-D7D06CD7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2832746"/>
            <a:ext cx="4446866" cy="1974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E0CED-FD49-4C00-8DFB-279D0842D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64" y="813629"/>
            <a:ext cx="3997888" cy="5376470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4C83A5CF-1AF2-4485-BD41-367BC8CFF2A0}"/>
              </a:ext>
            </a:extLst>
          </p:cNvPr>
          <p:cNvSpPr txBox="1"/>
          <p:nvPr/>
        </p:nvSpPr>
        <p:spPr>
          <a:xfrm>
            <a:off x="7680176" y="6218876"/>
            <a:ext cx="3694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22</a:t>
            </a:r>
            <a:r>
              <a:rPr lang="de-DE" sz="1400" b="1" dirty="0"/>
              <a:t>. </a:t>
            </a:r>
            <a:r>
              <a:rPr lang="en-DE" sz="1400" dirty="0"/>
              <a:t>Waveform for the write driver</a:t>
            </a:r>
            <a:endParaRPr lang="de-DE" sz="1400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704FBA91-0578-4D74-929A-78840F1DB394}"/>
              </a:ext>
            </a:extLst>
          </p:cNvPr>
          <p:cNvSpPr txBox="1"/>
          <p:nvPr/>
        </p:nvSpPr>
        <p:spPr>
          <a:xfrm>
            <a:off x="1187287" y="4938711"/>
            <a:ext cx="4825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21</a:t>
            </a:r>
            <a:r>
              <a:rPr lang="de-DE" sz="1400" b="1" dirty="0"/>
              <a:t>. </a:t>
            </a:r>
            <a:r>
              <a:rPr lang="en-DE" sz="1400" dirty="0"/>
              <a:t>Write driver circuit [6] </a:t>
            </a:r>
            <a:r>
              <a:rPr lang="en-DE" sz="1600" dirty="0"/>
              <a:t>M.-B. Lin</a:t>
            </a:r>
            <a:r>
              <a:rPr lang="it-IT" sz="1600" dirty="0"/>
              <a:t>, </a:t>
            </a:r>
            <a:r>
              <a:rPr lang="en-DE" sz="1600" dirty="0"/>
              <a:t>CRC Press</a:t>
            </a:r>
            <a:r>
              <a:rPr lang="it-IT" sz="1600" dirty="0"/>
              <a:t>, 20</a:t>
            </a:r>
            <a:r>
              <a:rPr lang="en-DE" sz="1600" dirty="0"/>
              <a:t>12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5584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34B5-8DC4-49D1-810A-D0DFA391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Sense Amplifier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B62B8D-2DA7-496C-8A4A-5131358700D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4435" y="765175"/>
                <a:ext cx="6625662" cy="5543550"/>
              </a:xfrm>
            </p:spPr>
            <p:txBody>
              <a:bodyPr/>
              <a:lstStyle/>
              <a:p>
                <a:r>
                  <a:rPr lang="en-DE" b="0" dirty="0">
                    <a:latin typeface="+mj-lt"/>
                  </a:rPr>
                  <a:t>Latch based sense amplifier has been used.</a:t>
                </a:r>
              </a:p>
              <a:p>
                <a:r>
                  <a:rPr lang="en-DE" dirty="0">
                    <a:latin typeface="+mj-lt"/>
                  </a:rPr>
                  <a:t>Initial voltage to full swing voltage is dependent on bit- line capacitance and propagation delay [13] </a:t>
                </a:r>
                <a:r>
                  <a:rPr lang="en-DE" dirty="0"/>
                  <a:t>K. Abbas</a:t>
                </a:r>
                <a:r>
                  <a:rPr lang="it-IT" dirty="0"/>
                  <a:t>, </a:t>
                </a:r>
                <a:r>
                  <a:rPr lang="en-DE" dirty="0"/>
                  <a:t>Springer</a:t>
                </a:r>
                <a:r>
                  <a:rPr lang="it-IT" dirty="0"/>
                  <a:t>, 20</a:t>
                </a:r>
                <a:r>
                  <a:rPr lang="en-DE" dirty="0"/>
                  <a:t>20</a:t>
                </a:r>
                <a:r>
                  <a:rPr lang="en-GB" sz="1800" dirty="0"/>
                  <a:t> </a:t>
                </a:r>
                <a:r>
                  <a:rPr lang="en-DE" dirty="0">
                    <a:latin typeface="+mj-lt"/>
                  </a:rPr>
                  <a:t>: </a:t>
                </a:r>
                <a:endParaRPr lang="en-DE" b="0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𝑆𝐴</m:t>
                          </m:r>
                        </m:sub>
                      </m:sSub>
                      <m:r>
                        <m:rPr>
                          <m:nor/>
                        </m:rPr>
                        <a:rPr lang="en-DE" dirty="0">
                          <a:latin typeface="+mj-lt"/>
                        </a:rPr>
                        <m:t>(0)</m:t>
                      </m:r>
                      <m:r>
                        <m:rPr>
                          <m:nor/>
                        </m:rPr>
                        <a:rPr lang="en-DE" b="0" i="0" dirty="0" smtClean="0">
                          <a:latin typeface="+mj-lt"/>
                        </a:rPr>
                        <m:t> </m:t>
                      </m:r>
                      <m:sSup>
                        <m:sSupPr>
                          <m:ctrlPr>
                            <a:rPr lang="en-DE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DE" b="0" i="1" dirty="0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e>
                        <m:sup>
                          <m:f>
                            <m:fPr>
                              <m:ctrlPr>
                                <a:rPr lang="en-D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DE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DE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DE" b="0" i="1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D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0" i="1" dirty="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DE" b="0" i="1" dirty="0" smtClean="0">
                                      <a:latin typeface="Cambria Math" panose="02040503050406030204" pitchFamily="18" charset="0"/>
                                    </a:rPr>
                                    <m:t>𝑆𝐴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DE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DE" dirty="0">
                    <a:latin typeface="+mj-lt"/>
                  </a:rPr>
                  <a:t>      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𝑆𝐴</m:t>
                        </m:r>
                      </m:sub>
                    </m:sSub>
                  </m:oMath>
                </a14:m>
                <a:r>
                  <a:rPr lang="en-DE" dirty="0">
                    <a:latin typeface="+mj-lt"/>
                  </a:rPr>
                  <a:t>     = Full swing voltage</a:t>
                </a:r>
              </a:p>
              <a:p>
                <a:pPr marL="0" indent="0">
                  <a:buNone/>
                </a:pPr>
                <a:r>
                  <a:rPr lang="en-DE" dirty="0">
                    <a:latin typeface="+mj-lt"/>
                  </a:rPr>
                  <a:t>	 </a:t>
                </a:r>
                <a14:m>
                  <m:oMath xmlns:m="http://schemas.openxmlformats.org/officeDocument/2006/math">
                    <m:r>
                      <a:rPr lang="en-DE" b="0" i="0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DE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𝑆𝐴</m:t>
                        </m:r>
                      </m:sub>
                    </m:sSub>
                    <m:r>
                      <m:rPr>
                        <m:nor/>
                      </m:rPr>
                      <a:rPr lang="en-DE" dirty="0">
                        <a:latin typeface="+mj-lt"/>
                      </a:rPr>
                      <m:t>(0)</m:t>
                    </m:r>
                    <m:r>
                      <m:rPr>
                        <m:nor/>
                      </m:rPr>
                      <a:rPr lang="en-DE" b="0" i="0" dirty="0" smtClean="0">
                        <a:latin typeface="+mj-lt"/>
                      </a:rPr>
                      <m:t> = </m:t>
                    </m:r>
                    <m:r>
                      <m:rPr>
                        <m:nor/>
                      </m:rPr>
                      <a:rPr lang="en-DE" b="0" i="0" dirty="0" smtClean="0">
                        <a:latin typeface="+mj-lt"/>
                      </a:rPr>
                      <m:t>Initial</m:t>
                    </m:r>
                    <m:r>
                      <m:rPr>
                        <m:nor/>
                      </m:rPr>
                      <a:rPr lang="en-DE" b="0" i="0" dirty="0" smtClean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DE" b="0" i="0" dirty="0" smtClean="0">
                        <a:latin typeface="+mj-lt"/>
                      </a:rPr>
                      <m:t>voltage</m:t>
                    </m:r>
                    <m:r>
                      <m:rPr>
                        <m:nor/>
                      </m:rPr>
                      <a:rPr lang="en-DE" b="0" i="0" dirty="0" smtClean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en-DE" b="0" i="0" dirty="0" smtClean="0">
                        <a:latin typeface="+mj-lt"/>
                      </a:rPr>
                      <m:t>difference</m:t>
                    </m:r>
                  </m:oMath>
                </a14:m>
                <a:endParaRPr lang="en-DE" b="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DE" dirty="0">
                    <a:latin typeface="+mj-lt"/>
                  </a:rPr>
                  <a:t>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𝑆𝐴</m:t>
                        </m:r>
                      </m:sub>
                    </m:sSub>
                  </m:oMath>
                </a14:m>
                <a:r>
                  <a:rPr lang="en-DE" dirty="0">
                    <a:latin typeface="+mj-lt"/>
                  </a:rPr>
                  <a:t>        = Single bit-line capacitance</a:t>
                </a:r>
              </a:p>
              <a:p>
                <a:pPr marL="0" indent="0">
                  <a:buNone/>
                </a:pPr>
                <a:r>
                  <a:rPr lang="en-DE" dirty="0">
                    <a:latin typeface="+mj-lt"/>
                  </a:rPr>
                  <a:t>	    t            = Sensing time</a:t>
                </a:r>
              </a:p>
              <a:p>
                <a:r>
                  <a:rPr lang="en-DE" dirty="0">
                    <a:latin typeface="+mj-lt"/>
                  </a:rPr>
                  <a:t>Aspect ratio of the MOSFET can be determined from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.(</m:t>
                      </m:r>
                      <m:f>
                        <m:f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num>
                        <m:den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>
                  <a:latin typeface="+mj-lt"/>
                </a:endParaRPr>
              </a:p>
              <a:p>
                <a:endParaRPr lang="en-DE" dirty="0">
                  <a:latin typeface="+mj-l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9B62B8D-2DA7-496C-8A4A-513135870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4435" y="765175"/>
                <a:ext cx="6625662" cy="5543550"/>
              </a:xfrm>
              <a:blipFill>
                <a:blip r:embed="rId2"/>
                <a:stretch>
                  <a:fillRect l="-828" t="-660" r="-14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22E700-EFD0-419E-AF4B-5FF71B2FA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752084"/>
            <a:ext cx="4099127" cy="3353831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8918B571-993C-4495-8BB8-07714DF03A57}"/>
              </a:ext>
            </a:extLst>
          </p:cNvPr>
          <p:cNvSpPr txBox="1"/>
          <p:nvPr/>
        </p:nvSpPr>
        <p:spPr>
          <a:xfrm>
            <a:off x="7536160" y="5333883"/>
            <a:ext cx="3694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23</a:t>
            </a:r>
            <a:r>
              <a:rPr lang="de-DE" sz="1400" b="1" dirty="0"/>
              <a:t>. </a:t>
            </a:r>
            <a:r>
              <a:rPr lang="en-DE" sz="1400" dirty="0"/>
              <a:t>Circuit diagram of sense amplifier [6] </a:t>
            </a:r>
            <a:r>
              <a:rPr lang="en-DE" sz="1600" dirty="0"/>
              <a:t>M.-B. Lin</a:t>
            </a:r>
            <a:r>
              <a:rPr lang="it-IT" sz="1600" dirty="0"/>
              <a:t>, </a:t>
            </a:r>
            <a:r>
              <a:rPr lang="en-DE" sz="1600" dirty="0"/>
              <a:t>CRC Press</a:t>
            </a:r>
            <a:r>
              <a:rPr lang="it-IT" sz="1600" dirty="0"/>
              <a:t>, 20</a:t>
            </a:r>
            <a:r>
              <a:rPr lang="en-DE" sz="1600" dirty="0"/>
              <a:t>12</a:t>
            </a:r>
            <a:endParaRPr lang="de-DE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F3B9CF-7F18-422F-8D38-4F003256619B}"/>
                  </a:ext>
                </a:extLst>
              </p:cNvPr>
              <p:cNvSpPr txBox="1"/>
              <p:nvPr/>
            </p:nvSpPr>
            <p:spPr>
              <a:xfrm>
                <a:off x="5149508" y="2649315"/>
                <a:ext cx="98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1.8 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F3B9CF-7F18-422F-8D38-4F003256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08" y="2649315"/>
                <a:ext cx="9822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8265E-2BFC-4C8A-9610-C4BC99A05B38}"/>
                  </a:ext>
                </a:extLst>
              </p:cNvPr>
              <p:cNvSpPr txBox="1"/>
              <p:nvPr/>
            </p:nvSpPr>
            <p:spPr>
              <a:xfrm>
                <a:off x="5149508" y="2965074"/>
                <a:ext cx="12563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200 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𝑚𝑉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68265E-2BFC-4C8A-9610-C4BC99A05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08" y="2965074"/>
                <a:ext cx="12563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38AAB9-DFE9-4CA7-9EF8-2FD6052F6666}"/>
                  </a:ext>
                </a:extLst>
              </p:cNvPr>
              <p:cNvSpPr txBox="1"/>
              <p:nvPr/>
            </p:nvSpPr>
            <p:spPr>
              <a:xfrm>
                <a:off x="5159896" y="3351907"/>
                <a:ext cx="1059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90 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𝑓𝐹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38AAB9-DFE9-4CA7-9EF8-2FD6052F6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3351907"/>
                <a:ext cx="105932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58823E-751C-4DAA-95D2-6B88780637BE}"/>
                  </a:ext>
                </a:extLst>
              </p:cNvPr>
              <p:cNvSpPr txBox="1"/>
              <p:nvPr/>
            </p:nvSpPr>
            <p:spPr>
              <a:xfrm>
                <a:off x="5159896" y="3717032"/>
                <a:ext cx="1027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en-DE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58823E-751C-4DAA-95D2-6B8878063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3717032"/>
                <a:ext cx="10277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38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32076" y="0"/>
            <a:ext cx="9008533" cy="634082"/>
          </a:xfrm>
        </p:spPr>
        <p:txBody>
          <a:bodyPr/>
          <a:lstStyle/>
          <a:p>
            <a:r>
              <a:rPr lang="en-DE" dirty="0"/>
              <a:t>Outline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34434" y="765175"/>
            <a:ext cx="11700933" cy="5543550"/>
          </a:xfrm>
        </p:spPr>
        <p:txBody>
          <a:bodyPr/>
          <a:lstStyle/>
          <a:p>
            <a:r>
              <a:rPr lang="en-DE" dirty="0">
                <a:sym typeface="Wingdings" panose="05000000000000000000" pitchFamily="2" charset="2"/>
              </a:rPr>
              <a:t>Introduction</a:t>
            </a:r>
          </a:p>
          <a:p>
            <a:r>
              <a:rPr lang="en-DE" dirty="0">
                <a:sym typeface="Wingdings" panose="05000000000000000000" pitchFamily="2" charset="2"/>
              </a:rPr>
              <a:t>Leakage reduction technique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Power gating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Body biasing 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Reduction of short-channel effect</a:t>
            </a:r>
          </a:p>
          <a:p>
            <a:r>
              <a:rPr lang="en-DE" dirty="0">
                <a:sym typeface="Wingdings" panose="05000000000000000000" pitchFamily="2" charset="2"/>
              </a:rPr>
              <a:t>Inverter characterization</a:t>
            </a:r>
          </a:p>
          <a:p>
            <a:r>
              <a:rPr lang="en-DE" dirty="0">
                <a:sym typeface="Wingdings" panose="05000000000000000000" pitchFamily="2" charset="2"/>
              </a:rPr>
              <a:t>SRAM peripheral circuit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Multiplexer &amp; decoder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Sense amplifier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Write driver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Control unit</a:t>
            </a:r>
          </a:p>
          <a:p>
            <a:r>
              <a:rPr lang="en-DE" dirty="0">
                <a:sym typeface="Wingdings" panose="05000000000000000000" pitchFamily="2" charset="2"/>
              </a:rPr>
              <a:t>Simulation result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Verification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Stand-by current</a:t>
            </a:r>
          </a:p>
          <a:p>
            <a:pPr marL="0" indent="0">
              <a:buNone/>
            </a:pPr>
            <a:r>
              <a:rPr lang="en-DE" dirty="0">
                <a:sym typeface="Wingdings" panose="05000000000000000000" pitchFamily="2" charset="2"/>
              </a:rPr>
              <a:t>      - SPI interface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898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519F-24E4-4FEB-90AE-CCC3FEB2F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Precharge Circuit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13404-3F7D-40AE-A2EA-8F27506055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435" y="765175"/>
            <a:ext cx="6625662" cy="1583705"/>
          </a:xfrm>
        </p:spPr>
        <p:txBody>
          <a:bodyPr/>
          <a:lstStyle/>
          <a:p>
            <a:r>
              <a:rPr lang="en-DE" dirty="0"/>
              <a:t>8 p</a:t>
            </a:r>
            <a:r>
              <a:rPr lang="en-GB" dirty="0"/>
              <a:t>r</a:t>
            </a:r>
            <a:r>
              <a:rPr lang="en-DE" dirty="0" err="1"/>
              <a:t>echarge</a:t>
            </a:r>
            <a:r>
              <a:rPr lang="en-DE" dirty="0"/>
              <a:t> circuit have been used to precharge the bit-lines.</a:t>
            </a:r>
          </a:p>
          <a:p>
            <a:r>
              <a:rPr lang="en-DE" dirty="0"/>
              <a:t>Precharge voltage is VDD/2.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331D4-4D01-41A3-B2DB-B3DAF00B2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59" y="765175"/>
            <a:ext cx="3970521" cy="5219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813BC-FEDC-4CE7-A1A8-923B5F88F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02" y="3140968"/>
            <a:ext cx="2115449" cy="2294724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89EEB7C0-0E97-411C-9351-A191BB5D4605}"/>
              </a:ext>
            </a:extLst>
          </p:cNvPr>
          <p:cNvSpPr txBox="1"/>
          <p:nvPr/>
        </p:nvSpPr>
        <p:spPr>
          <a:xfrm>
            <a:off x="2314739" y="5435692"/>
            <a:ext cx="26291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24</a:t>
            </a:r>
            <a:r>
              <a:rPr lang="de-DE" sz="1400" b="1" dirty="0"/>
              <a:t>. </a:t>
            </a:r>
            <a:r>
              <a:rPr lang="en-DE" sz="1400" dirty="0"/>
              <a:t>Precharge circuit [6] </a:t>
            </a:r>
            <a:r>
              <a:rPr lang="en-DE" sz="1600" dirty="0"/>
              <a:t>M.-B. Lin</a:t>
            </a:r>
            <a:r>
              <a:rPr lang="it-IT" sz="1600" dirty="0"/>
              <a:t>, </a:t>
            </a:r>
            <a:r>
              <a:rPr lang="en-DE" sz="1600" dirty="0"/>
              <a:t>CRC Press</a:t>
            </a:r>
            <a:r>
              <a:rPr lang="it-IT" sz="1600" dirty="0"/>
              <a:t>, 20</a:t>
            </a:r>
            <a:r>
              <a:rPr lang="en-DE" sz="1600" dirty="0"/>
              <a:t>12</a:t>
            </a:r>
            <a:endParaRPr lang="de-DE" sz="1400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85E5E769-7932-4316-8A2D-7C83BCF97459}"/>
              </a:ext>
            </a:extLst>
          </p:cNvPr>
          <p:cNvSpPr txBox="1"/>
          <p:nvPr/>
        </p:nvSpPr>
        <p:spPr>
          <a:xfrm>
            <a:off x="7968208" y="6000948"/>
            <a:ext cx="360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25</a:t>
            </a:r>
            <a:r>
              <a:rPr lang="de-DE" sz="1400" b="1" dirty="0"/>
              <a:t>. </a:t>
            </a:r>
            <a:r>
              <a:rPr lang="en-DE" sz="1400" dirty="0"/>
              <a:t>Waveform for the precharge circuit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39515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B18D-D527-4FFA-9409-E2556396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Control 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E293C-CA6C-4284-93E6-F5490687C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>
                <a:effectLst/>
              </a:rPr>
              <a:t>‘S</a:t>
            </a:r>
            <a:r>
              <a:rPr lang="en-GB" dirty="0" err="1">
                <a:effectLst/>
              </a:rPr>
              <a:t>ignal</a:t>
            </a:r>
            <a:r>
              <a:rPr lang="en-GB" dirty="0">
                <a:effectLst/>
              </a:rPr>
              <a:t> </a:t>
            </a:r>
            <a:r>
              <a:rPr lang="en-DE" dirty="0">
                <a:effectLst/>
              </a:rPr>
              <a:t>t</a:t>
            </a:r>
            <a:r>
              <a:rPr lang="en-GB" dirty="0" err="1">
                <a:effectLst/>
              </a:rPr>
              <a:t>ransition</a:t>
            </a:r>
            <a:r>
              <a:rPr lang="en-GB" dirty="0">
                <a:effectLst/>
              </a:rPr>
              <a:t> </a:t>
            </a:r>
            <a:r>
              <a:rPr lang="en-DE" dirty="0">
                <a:effectLst/>
              </a:rPr>
              <a:t>d</a:t>
            </a:r>
            <a:r>
              <a:rPr lang="en-GB" dirty="0" err="1">
                <a:effectLst/>
              </a:rPr>
              <a:t>etection</a:t>
            </a:r>
            <a:r>
              <a:rPr lang="en-DE" dirty="0">
                <a:effectLst/>
              </a:rPr>
              <a:t>’</a:t>
            </a:r>
            <a:r>
              <a:rPr lang="en-GB" dirty="0">
                <a:effectLst/>
              </a:rPr>
              <a:t> circuit</a:t>
            </a:r>
            <a:r>
              <a:rPr lang="en-DE" dirty="0">
                <a:effectLst/>
              </a:rPr>
              <a:t> generates a ‘</a:t>
            </a:r>
            <a:r>
              <a:rPr lang="en-DE" i="1" dirty="0">
                <a:effectLst/>
              </a:rPr>
              <a:t>Precharge Signal’.</a:t>
            </a:r>
          </a:p>
          <a:p>
            <a:r>
              <a:rPr lang="en-DE" dirty="0">
                <a:effectLst/>
              </a:rPr>
              <a:t>‘</a:t>
            </a:r>
            <a:r>
              <a:rPr lang="en-DE" i="1" dirty="0">
                <a:effectLst/>
              </a:rPr>
              <a:t>Precharge Signal’ </a:t>
            </a:r>
            <a:r>
              <a:rPr lang="en-DE" dirty="0">
                <a:effectLst/>
              </a:rPr>
              <a:t>is used as a clock for the other sub-circuit in the control unit</a:t>
            </a:r>
            <a:r>
              <a:rPr lang="en-DE" i="1" dirty="0">
                <a:effectLst/>
              </a:rPr>
              <a:t>.</a:t>
            </a:r>
          </a:p>
          <a:p>
            <a:r>
              <a:rPr lang="en-DE" dirty="0"/>
              <a:t>Either</a:t>
            </a:r>
            <a:r>
              <a:rPr lang="en-DE" i="1" dirty="0"/>
              <a:t> </a:t>
            </a:r>
            <a:r>
              <a:rPr lang="en-DE" dirty="0"/>
              <a:t>‘Write enable signal generation’ or ‘sense Amp enable generation’ circuit will be activated depending on</a:t>
            </a:r>
            <a:r>
              <a:rPr lang="en-DE" i="1" dirty="0"/>
              <a:t> ‘write’ </a:t>
            </a:r>
            <a:r>
              <a:rPr lang="en-DE" dirty="0"/>
              <a:t>or</a:t>
            </a:r>
            <a:r>
              <a:rPr lang="en-DE" i="1" dirty="0"/>
              <a:t> ‘read’ </a:t>
            </a:r>
            <a:r>
              <a:rPr lang="en-DE" dirty="0"/>
              <a:t>command respectively</a:t>
            </a:r>
            <a:r>
              <a:rPr lang="en-DE" i="1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7F981-DBF7-4041-BB2C-378B0373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068960"/>
            <a:ext cx="10351149" cy="1800200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A2673B86-D5B3-4F10-B837-9D10302CF20C}"/>
              </a:ext>
            </a:extLst>
          </p:cNvPr>
          <p:cNvSpPr txBox="1"/>
          <p:nvPr/>
        </p:nvSpPr>
        <p:spPr>
          <a:xfrm>
            <a:off x="5159896" y="5055269"/>
            <a:ext cx="4074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26</a:t>
            </a:r>
            <a:r>
              <a:rPr lang="de-DE" sz="1400" b="1" dirty="0"/>
              <a:t>. </a:t>
            </a:r>
            <a:r>
              <a:rPr lang="en-DE" sz="1400" dirty="0"/>
              <a:t>Control Unit Block Diagram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70415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AD6E-26A1-4142-B813-1D3D5500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Signal Transition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F1E84-1384-4CC9-AB9E-9C46A8773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‘Signal Transition Detection’ circuit consists of ‘Address Transition Detection’ and ‘write/read transition detection circuit’.</a:t>
            </a:r>
          </a:p>
          <a:p>
            <a:r>
              <a:rPr lang="en-DE" dirty="0"/>
              <a:t>‘write/read transition detection circuit’ only detects positive signal transition.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C1791-B5EF-4E9D-96DB-4549A141E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331068"/>
            <a:ext cx="4513583" cy="681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9B723F-E71D-4F45-B98D-23CB75FDC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265743"/>
            <a:ext cx="5449687" cy="625028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E0747F53-7845-4556-A9BD-076EDA970482}"/>
              </a:ext>
            </a:extLst>
          </p:cNvPr>
          <p:cNvSpPr txBox="1"/>
          <p:nvPr/>
        </p:nvSpPr>
        <p:spPr>
          <a:xfrm>
            <a:off x="1527674" y="3120314"/>
            <a:ext cx="4074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27</a:t>
            </a:r>
            <a:r>
              <a:rPr lang="de-DE" sz="1400" b="1" dirty="0"/>
              <a:t>. </a:t>
            </a:r>
            <a:r>
              <a:rPr lang="en-DE" sz="1400" dirty="0"/>
              <a:t>Address transition detection circuit</a:t>
            </a:r>
            <a:endParaRPr lang="de-DE" sz="1400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44576469-3F18-42BC-A708-ECADC8C30CB3}"/>
              </a:ext>
            </a:extLst>
          </p:cNvPr>
          <p:cNvSpPr txBox="1"/>
          <p:nvPr/>
        </p:nvSpPr>
        <p:spPr>
          <a:xfrm>
            <a:off x="1775503" y="4918254"/>
            <a:ext cx="4074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28</a:t>
            </a:r>
            <a:r>
              <a:rPr lang="de-DE" sz="1400" b="1" dirty="0"/>
              <a:t>. </a:t>
            </a:r>
            <a:r>
              <a:rPr lang="en-DE" sz="1400" dirty="0"/>
              <a:t>write/read transition detection circuit</a:t>
            </a:r>
            <a:endParaRPr lang="de-DE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24FA44-B8A0-4F34-8338-A75368C1C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33" y="1149257"/>
            <a:ext cx="4871811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3E4BDA1-57AC-44E0-9B98-D863BDF6FF49}"/>
              </a:ext>
            </a:extLst>
          </p:cNvPr>
          <p:cNvSpPr txBox="1"/>
          <p:nvPr/>
        </p:nvSpPr>
        <p:spPr>
          <a:xfrm>
            <a:off x="7392144" y="5400966"/>
            <a:ext cx="4074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29</a:t>
            </a:r>
            <a:r>
              <a:rPr lang="de-DE" sz="1400" b="1" dirty="0"/>
              <a:t>. </a:t>
            </a:r>
            <a:r>
              <a:rPr lang="en-DE" sz="1400" dirty="0"/>
              <a:t>Signal transition detection circuit [6]</a:t>
            </a:r>
            <a:r>
              <a:rPr lang="en-DE" sz="1600" dirty="0"/>
              <a:t> M.-B. Lin</a:t>
            </a:r>
            <a:r>
              <a:rPr lang="it-IT" sz="1600" dirty="0"/>
              <a:t>, </a:t>
            </a:r>
            <a:r>
              <a:rPr lang="en-DE" sz="1600" dirty="0"/>
              <a:t>CRC Press</a:t>
            </a:r>
            <a:r>
              <a:rPr lang="it-IT" sz="1600" dirty="0"/>
              <a:t>, 20</a:t>
            </a:r>
            <a:r>
              <a:rPr lang="en-DE" sz="1600" dirty="0"/>
              <a:t>12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9720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40EA-DC03-4814-915A-0031BAF9B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Control Unit Cont...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2DB64-61F8-46CA-B70D-B1F36C3A6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>
                <a:effectLst/>
              </a:rPr>
              <a:t>Dummy unit cell</a:t>
            </a:r>
            <a:r>
              <a:rPr lang="en-GB" dirty="0">
                <a:effectLst/>
              </a:rPr>
              <a:t> </a:t>
            </a:r>
            <a:r>
              <a:rPr lang="en-DE" dirty="0">
                <a:effectLst/>
              </a:rPr>
              <a:t>is</a:t>
            </a:r>
            <a:r>
              <a:rPr lang="en-GB" dirty="0">
                <a:effectLst/>
              </a:rPr>
              <a:t> used to get the discharging </a:t>
            </a:r>
            <a:r>
              <a:rPr lang="en-DE" dirty="0">
                <a:effectLst/>
              </a:rPr>
              <a:t>period </a:t>
            </a:r>
            <a:r>
              <a:rPr lang="en-GB" dirty="0">
                <a:effectLst/>
              </a:rPr>
              <a:t>of the bit line capacitance</a:t>
            </a:r>
            <a:r>
              <a:rPr lang="en-DE" dirty="0">
                <a:effectLst/>
              </a:rPr>
              <a:t>.</a:t>
            </a:r>
          </a:p>
          <a:p>
            <a:r>
              <a:rPr lang="en-DE" i="1" dirty="0"/>
              <a:t>‘Reset’ </a:t>
            </a:r>
            <a:r>
              <a:rPr lang="en-DE" dirty="0"/>
              <a:t>signal is used reset both </a:t>
            </a:r>
            <a:r>
              <a:rPr lang="en-DE" i="1" dirty="0"/>
              <a:t>‘WL’ </a:t>
            </a:r>
            <a:r>
              <a:rPr lang="en-DE" dirty="0"/>
              <a:t>and </a:t>
            </a:r>
            <a:r>
              <a:rPr lang="en-DE" i="1" dirty="0"/>
              <a:t>‘WE’.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B24E5-F896-41F2-83AA-C0CA88824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996952"/>
            <a:ext cx="7488831" cy="1440160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17297E5B-922C-4BE9-8620-288D72EC1C89}"/>
              </a:ext>
            </a:extLst>
          </p:cNvPr>
          <p:cNvSpPr txBox="1"/>
          <p:nvPr/>
        </p:nvSpPr>
        <p:spPr>
          <a:xfrm>
            <a:off x="4147584" y="4725144"/>
            <a:ext cx="475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30</a:t>
            </a:r>
            <a:r>
              <a:rPr lang="de-DE" sz="1400" b="1" dirty="0"/>
              <a:t>. </a:t>
            </a:r>
            <a:r>
              <a:rPr lang="en-DE" sz="1400" dirty="0"/>
              <a:t>Word line enable and reset signal generation circuit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42811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09A27-B0A3-4544-8B5F-5E94C233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Control Unit Cont...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D62C4-20C7-4F6B-B527-47AD8E5011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SR flip-flop has been used for both </a:t>
            </a:r>
            <a:r>
              <a:rPr lang="en-DE" i="1" dirty="0"/>
              <a:t>‘</a:t>
            </a:r>
            <a:r>
              <a:rPr lang="en-DE" sz="2000" i="1" dirty="0"/>
              <a:t>Write enable signal generation circuit’ </a:t>
            </a:r>
            <a:r>
              <a:rPr lang="en-DE" sz="2000" dirty="0"/>
              <a:t>and</a:t>
            </a:r>
            <a:r>
              <a:rPr lang="en-DE" sz="2000" i="1" dirty="0"/>
              <a:t> ‘Sense amplifier enable signal generation circuit’.</a:t>
            </a:r>
          </a:p>
          <a:p>
            <a:endParaRPr lang="en-DE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60BF2-2B0A-4504-8122-B659D383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356992"/>
            <a:ext cx="2547086" cy="900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11EAB-DF5D-494B-914C-78A6DE240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3356992"/>
            <a:ext cx="3761436" cy="921817"/>
          </a:xfrm>
          <a:prstGeom prst="rect">
            <a:avLst/>
          </a:prstGeom>
        </p:spPr>
      </p:pic>
      <p:sp>
        <p:nvSpPr>
          <p:cNvPr id="8" name="Textfeld 8">
            <a:extLst>
              <a:ext uri="{FF2B5EF4-FFF2-40B4-BE49-F238E27FC236}">
                <a16:creationId xmlns:a16="http://schemas.microsoft.com/office/drawing/2014/main" id="{0E1D787F-3442-49F5-AFFD-795BAECB1EA7}"/>
              </a:ext>
            </a:extLst>
          </p:cNvPr>
          <p:cNvSpPr txBox="1"/>
          <p:nvPr/>
        </p:nvSpPr>
        <p:spPr>
          <a:xfrm>
            <a:off x="1457481" y="4388884"/>
            <a:ext cx="475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31</a:t>
            </a:r>
            <a:r>
              <a:rPr lang="de-DE" sz="1400" b="1" dirty="0"/>
              <a:t>. </a:t>
            </a:r>
            <a:r>
              <a:rPr lang="en-DE" sz="1400" dirty="0"/>
              <a:t>Write enable signal generation circuit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E97F22-20B2-4FF4-A4F1-1D07E27F68DC}"/>
              </a:ext>
            </a:extLst>
          </p:cNvPr>
          <p:cNvSpPr txBox="1"/>
          <p:nvPr/>
        </p:nvSpPr>
        <p:spPr>
          <a:xfrm>
            <a:off x="6744072" y="4388884"/>
            <a:ext cx="475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32</a:t>
            </a:r>
            <a:r>
              <a:rPr lang="de-DE" sz="1400" b="1" dirty="0"/>
              <a:t>. </a:t>
            </a:r>
            <a:r>
              <a:rPr lang="en-DE" sz="1400" dirty="0"/>
              <a:t>Sense amplifier enable signal generation circuit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5380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3B18-03D6-45C0-AF31-B03413F0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SRAM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48700-7848-4020-9D4B-5013C252B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Total Dimension: 500 µm X 355 µm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C4EEF-BA65-4735-A162-836BF0D4F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3" y="1520187"/>
            <a:ext cx="6973273" cy="4572638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26DF2702-9E0F-4716-A756-A5271F20E895}"/>
              </a:ext>
            </a:extLst>
          </p:cNvPr>
          <p:cNvSpPr txBox="1"/>
          <p:nvPr/>
        </p:nvSpPr>
        <p:spPr>
          <a:xfrm>
            <a:off x="4825908" y="6120085"/>
            <a:ext cx="475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33</a:t>
            </a:r>
            <a:r>
              <a:rPr lang="de-DE" sz="1400" b="1" dirty="0"/>
              <a:t>. </a:t>
            </a:r>
            <a:r>
              <a:rPr lang="en-DE" sz="1400" dirty="0"/>
              <a:t>Full SRAM Layout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57459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276D3-FBA4-4F0E-9479-E321AB85E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Unit Cell Simulation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CA1D1-B26C-4D83-A62B-B44C4ED62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91" y="1268760"/>
            <a:ext cx="3719468" cy="4117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CBEF8A-6DB2-4BCB-9C5C-B3B5EA274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40" y="751498"/>
            <a:ext cx="3719469" cy="5200673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06144B56-C629-433A-9940-235374EC8AC3}"/>
              </a:ext>
            </a:extLst>
          </p:cNvPr>
          <p:cNvSpPr txBox="1"/>
          <p:nvPr/>
        </p:nvSpPr>
        <p:spPr>
          <a:xfrm>
            <a:off x="6667864" y="6021288"/>
            <a:ext cx="475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35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Waveform of the verification of the SRAM</a:t>
            </a:r>
            <a:endParaRPr lang="de-DE" sz="1400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7E1C71F8-ED96-4F9B-833D-CDD8DCB52442}"/>
              </a:ext>
            </a:extLst>
          </p:cNvPr>
          <p:cNvSpPr txBox="1"/>
          <p:nvPr/>
        </p:nvSpPr>
        <p:spPr>
          <a:xfrm>
            <a:off x="1751391" y="5435351"/>
            <a:ext cx="355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34</a:t>
            </a:r>
            <a:r>
              <a:rPr lang="de-DE" sz="1400" b="1" dirty="0"/>
              <a:t>. </a:t>
            </a:r>
            <a:r>
              <a:rPr lang="en-DE" sz="1400" dirty="0">
                <a:effectLst/>
              </a:rPr>
              <a:t>SRAM </a:t>
            </a:r>
            <a:r>
              <a:rPr lang="en-DE" sz="1400" dirty="0"/>
              <a:t>u</a:t>
            </a:r>
            <a:r>
              <a:rPr lang="en-DE" sz="1400" dirty="0">
                <a:effectLst/>
              </a:rPr>
              <a:t>nit cell with peripherals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691687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9631-F477-4112-981E-DFDCAAB6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Control Unit Verification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275AA-BD9B-4B0B-98D0-1ED97E5F9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643520"/>
            <a:ext cx="5622073" cy="3786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88CE7-3C68-4D46-8DF0-948558F20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190" y="848257"/>
            <a:ext cx="3838362" cy="5430380"/>
          </a:xfrm>
          <a:prstGeom prst="rect">
            <a:avLst/>
          </a:prstGeom>
        </p:spPr>
      </p:pic>
      <p:sp>
        <p:nvSpPr>
          <p:cNvPr id="8" name="Textfeld 8">
            <a:extLst>
              <a:ext uri="{FF2B5EF4-FFF2-40B4-BE49-F238E27FC236}">
                <a16:creationId xmlns:a16="http://schemas.microsoft.com/office/drawing/2014/main" id="{7C234EBD-170D-4978-B428-0E28096ABEC6}"/>
              </a:ext>
            </a:extLst>
          </p:cNvPr>
          <p:cNvSpPr txBox="1"/>
          <p:nvPr/>
        </p:nvSpPr>
        <p:spPr>
          <a:xfrm>
            <a:off x="1836096" y="5561775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36</a:t>
            </a:r>
            <a:r>
              <a:rPr lang="de-DE" sz="1400" b="1" dirty="0"/>
              <a:t>. </a:t>
            </a:r>
            <a:r>
              <a:rPr lang="en-DE" sz="1400" dirty="0">
                <a:effectLst/>
              </a:rPr>
              <a:t>Test-bench for the control unit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74EE4B7-6963-4A26-8FE6-E9310140309B}"/>
              </a:ext>
            </a:extLst>
          </p:cNvPr>
          <p:cNvSpPr txBox="1"/>
          <p:nvPr/>
        </p:nvSpPr>
        <p:spPr>
          <a:xfrm>
            <a:off x="7661528" y="6289575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37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Waveform of the </a:t>
            </a:r>
            <a:r>
              <a:rPr lang="en-DE" sz="1400" dirty="0">
                <a:effectLst/>
              </a:rPr>
              <a:t>control unit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37150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4E67-9F08-408F-9C31-1601E6CA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Stand-by Current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C20FA-F6ED-41A6-856F-32B4412AB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Stand-by current is approximately 231 </a:t>
            </a:r>
            <a:r>
              <a:rPr lang="en-DE" dirty="0" err="1"/>
              <a:t>pA.</a:t>
            </a:r>
            <a:endParaRPr lang="en-DE" dirty="0"/>
          </a:p>
          <a:p>
            <a:r>
              <a:rPr lang="en-DE" dirty="0"/>
              <a:t>The read cycle consumes almost 500 µW averaged over 1 µs and the write cycle consumes almost 650 µW averaged over 250 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EA204-63DC-4D9C-9585-F5AAE2A9F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636912"/>
            <a:ext cx="8161033" cy="3369950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14C5B21A-8FB0-4269-B163-F7A47F4BE9CA}"/>
              </a:ext>
            </a:extLst>
          </p:cNvPr>
          <p:cNvSpPr txBox="1"/>
          <p:nvPr/>
        </p:nvSpPr>
        <p:spPr>
          <a:xfrm>
            <a:off x="4799856" y="6077297"/>
            <a:ext cx="3888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38</a:t>
            </a:r>
            <a:r>
              <a:rPr lang="de-DE" sz="1400" b="1" dirty="0"/>
              <a:t>. </a:t>
            </a:r>
            <a:r>
              <a:rPr lang="en-DE" sz="1400" dirty="0">
                <a:effectLst/>
              </a:rPr>
              <a:t>SRAM core stand-by current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00837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0BD8-ECAD-4ABB-8E40-641612CD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SRAM Verification</a:t>
            </a:r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561C984C-D48A-4034-AB7E-7E46680EE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683246"/>
              </p:ext>
            </p:extLst>
          </p:nvPr>
        </p:nvGraphicFramePr>
        <p:xfrm>
          <a:off x="335360" y="2553989"/>
          <a:ext cx="7005955" cy="1873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130">
                  <a:extLst>
                    <a:ext uri="{9D8B030D-6E8A-4147-A177-3AD203B41FA5}">
                      <a16:colId xmlns:a16="http://schemas.microsoft.com/office/drawing/2014/main" val="800573935"/>
                    </a:ext>
                  </a:extLst>
                </a:gridCol>
                <a:gridCol w="246623">
                  <a:extLst>
                    <a:ext uri="{9D8B030D-6E8A-4147-A177-3AD203B41FA5}">
                      <a16:colId xmlns:a16="http://schemas.microsoft.com/office/drawing/2014/main" val="3537926883"/>
                    </a:ext>
                  </a:extLst>
                </a:gridCol>
                <a:gridCol w="344972">
                  <a:extLst>
                    <a:ext uri="{9D8B030D-6E8A-4147-A177-3AD203B41FA5}">
                      <a16:colId xmlns:a16="http://schemas.microsoft.com/office/drawing/2014/main" val="2164970595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691202649"/>
                    </a:ext>
                  </a:extLst>
                </a:gridCol>
                <a:gridCol w="336060">
                  <a:extLst>
                    <a:ext uri="{9D8B030D-6E8A-4147-A177-3AD203B41FA5}">
                      <a16:colId xmlns:a16="http://schemas.microsoft.com/office/drawing/2014/main" val="2160782108"/>
                    </a:ext>
                  </a:extLst>
                </a:gridCol>
                <a:gridCol w="246623">
                  <a:extLst>
                    <a:ext uri="{9D8B030D-6E8A-4147-A177-3AD203B41FA5}">
                      <a16:colId xmlns:a16="http://schemas.microsoft.com/office/drawing/2014/main" val="2612153380"/>
                    </a:ext>
                  </a:extLst>
                </a:gridCol>
                <a:gridCol w="336060">
                  <a:extLst>
                    <a:ext uri="{9D8B030D-6E8A-4147-A177-3AD203B41FA5}">
                      <a16:colId xmlns:a16="http://schemas.microsoft.com/office/drawing/2014/main" val="12551451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2099142283"/>
                    </a:ext>
                  </a:extLst>
                </a:gridCol>
                <a:gridCol w="336060">
                  <a:extLst>
                    <a:ext uri="{9D8B030D-6E8A-4147-A177-3AD203B41FA5}">
                      <a16:colId xmlns:a16="http://schemas.microsoft.com/office/drawing/2014/main" val="1091786838"/>
                    </a:ext>
                  </a:extLst>
                </a:gridCol>
                <a:gridCol w="249473">
                  <a:extLst>
                    <a:ext uri="{9D8B030D-6E8A-4147-A177-3AD203B41FA5}">
                      <a16:colId xmlns:a16="http://schemas.microsoft.com/office/drawing/2014/main" val="3009350693"/>
                    </a:ext>
                  </a:extLst>
                </a:gridCol>
                <a:gridCol w="344972">
                  <a:extLst>
                    <a:ext uri="{9D8B030D-6E8A-4147-A177-3AD203B41FA5}">
                      <a16:colId xmlns:a16="http://schemas.microsoft.com/office/drawing/2014/main" val="1942438916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1791074463"/>
                    </a:ext>
                  </a:extLst>
                </a:gridCol>
                <a:gridCol w="336060">
                  <a:extLst>
                    <a:ext uri="{9D8B030D-6E8A-4147-A177-3AD203B41FA5}">
                      <a16:colId xmlns:a16="http://schemas.microsoft.com/office/drawing/2014/main" val="3910664128"/>
                    </a:ext>
                  </a:extLst>
                </a:gridCol>
                <a:gridCol w="239496">
                  <a:extLst>
                    <a:ext uri="{9D8B030D-6E8A-4147-A177-3AD203B41FA5}">
                      <a16:colId xmlns:a16="http://schemas.microsoft.com/office/drawing/2014/main" val="1155917008"/>
                    </a:ext>
                  </a:extLst>
                </a:gridCol>
                <a:gridCol w="336060">
                  <a:extLst>
                    <a:ext uri="{9D8B030D-6E8A-4147-A177-3AD203B41FA5}">
                      <a16:colId xmlns:a16="http://schemas.microsoft.com/office/drawing/2014/main" val="2823240701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1660933102"/>
                    </a:ext>
                  </a:extLst>
                </a:gridCol>
                <a:gridCol w="336060">
                  <a:extLst>
                    <a:ext uri="{9D8B030D-6E8A-4147-A177-3AD203B41FA5}">
                      <a16:colId xmlns:a16="http://schemas.microsoft.com/office/drawing/2014/main" val="267879742"/>
                    </a:ext>
                  </a:extLst>
                </a:gridCol>
                <a:gridCol w="246623">
                  <a:extLst>
                    <a:ext uri="{9D8B030D-6E8A-4147-A177-3AD203B41FA5}">
                      <a16:colId xmlns:a16="http://schemas.microsoft.com/office/drawing/2014/main" val="254151745"/>
                    </a:ext>
                  </a:extLst>
                </a:gridCol>
                <a:gridCol w="336060">
                  <a:extLst>
                    <a:ext uri="{9D8B030D-6E8A-4147-A177-3AD203B41FA5}">
                      <a16:colId xmlns:a16="http://schemas.microsoft.com/office/drawing/2014/main" val="1922417750"/>
                    </a:ext>
                  </a:extLst>
                </a:gridCol>
                <a:gridCol w="274188">
                  <a:extLst>
                    <a:ext uri="{9D8B030D-6E8A-4147-A177-3AD203B41FA5}">
                      <a16:colId xmlns:a16="http://schemas.microsoft.com/office/drawing/2014/main" val="665940352"/>
                    </a:ext>
                  </a:extLst>
                </a:gridCol>
                <a:gridCol w="336060">
                  <a:extLst>
                    <a:ext uri="{9D8B030D-6E8A-4147-A177-3AD203B41FA5}">
                      <a16:colId xmlns:a16="http://schemas.microsoft.com/office/drawing/2014/main" val="90657631"/>
                    </a:ext>
                  </a:extLst>
                </a:gridCol>
                <a:gridCol w="246623">
                  <a:extLst>
                    <a:ext uri="{9D8B030D-6E8A-4147-A177-3AD203B41FA5}">
                      <a16:colId xmlns:a16="http://schemas.microsoft.com/office/drawing/2014/main" val="3028366575"/>
                    </a:ext>
                  </a:extLst>
                </a:gridCol>
              </a:tblGrid>
              <a:tr h="291970">
                <a:tc>
                  <a:txBody>
                    <a:bodyPr/>
                    <a:lstStyle/>
                    <a:p>
                      <a:r>
                        <a:rPr lang="en-DE" sz="1000" dirty="0"/>
                        <a:t>Time (</a:t>
                      </a:r>
                      <a:r>
                        <a:rPr lang="el-GR" sz="1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DE" sz="16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DE" sz="1000" dirty="0"/>
                        <a:t>)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0.25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0.5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0.75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1.25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1.5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1.75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2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2.25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2.5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2.75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3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3.25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3.5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3.75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4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4.25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4.5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4.75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5</a:t>
                      </a:r>
                    </a:p>
                  </a:txBody>
                  <a:tcPr marL="44917" marR="44917" marT="22459" marB="22459"/>
                </a:tc>
                <a:extLst>
                  <a:ext uri="{0D108BD9-81ED-4DB2-BD59-A6C34878D82A}">
                    <a16:rowId xmlns:a16="http://schemas.microsoft.com/office/drawing/2014/main" val="702593831"/>
                  </a:ext>
                </a:extLst>
              </a:tr>
              <a:tr h="195435">
                <a:tc>
                  <a:txBody>
                    <a:bodyPr/>
                    <a:lstStyle/>
                    <a:p>
                      <a:r>
                        <a:rPr lang="en-DE" sz="1000" dirty="0"/>
                        <a:t>Command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W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R</a:t>
                      </a:r>
                    </a:p>
                  </a:txBody>
                  <a:tcPr marL="44917" marR="44917" marT="22459" marB="22459"/>
                </a:tc>
                <a:extLst>
                  <a:ext uri="{0D108BD9-81ED-4DB2-BD59-A6C34878D82A}">
                    <a16:rowId xmlns:a16="http://schemas.microsoft.com/office/drawing/2014/main" val="2864865882"/>
                  </a:ext>
                </a:extLst>
              </a:tr>
              <a:tr h="195435"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extLst>
                  <a:ext uri="{0D108BD9-81ED-4DB2-BD59-A6C34878D82A}">
                    <a16:rowId xmlns:a16="http://schemas.microsoft.com/office/drawing/2014/main" val="1836991167"/>
                  </a:ext>
                </a:extLst>
              </a:tr>
              <a:tr h="195435">
                <a:tc>
                  <a:txBody>
                    <a:bodyPr/>
                    <a:lstStyle/>
                    <a:p>
                      <a:r>
                        <a:rPr lang="en-DE" sz="1000" dirty="0" err="1"/>
                        <a:t>Data_in</a:t>
                      </a:r>
                      <a:r>
                        <a:rPr lang="en-DE" sz="1000" dirty="0"/>
                        <a:t>&lt;0&gt;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extLst>
                  <a:ext uri="{0D108BD9-81ED-4DB2-BD59-A6C34878D82A}">
                    <a16:rowId xmlns:a16="http://schemas.microsoft.com/office/drawing/2014/main" val="3320074655"/>
                  </a:ext>
                </a:extLst>
              </a:tr>
              <a:tr h="195435">
                <a:tc>
                  <a:txBody>
                    <a:bodyPr/>
                    <a:lstStyle/>
                    <a:p>
                      <a:r>
                        <a:rPr lang="en-DE" sz="1000" dirty="0" err="1"/>
                        <a:t>Data_in</a:t>
                      </a:r>
                      <a:r>
                        <a:rPr lang="en-DE" sz="1000" dirty="0"/>
                        <a:t>&lt;7&gt;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extLst>
                  <a:ext uri="{0D108BD9-81ED-4DB2-BD59-A6C34878D82A}">
                    <a16:rowId xmlns:a16="http://schemas.microsoft.com/office/drawing/2014/main" val="3224539134"/>
                  </a:ext>
                </a:extLst>
              </a:tr>
              <a:tr h="195435">
                <a:tc>
                  <a:txBody>
                    <a:bodyPr/>
                    <a:lstStyle/>
                    <a:p>
                      <a:r>
                        <a:rPr lang="en-DE" sz="1000" dirty="0"/>
                        <a:t>ADDR&lt;7:0&gt;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20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20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20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C0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A0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BF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C0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1F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BF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3F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1F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20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3F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20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32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12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32</a:t>
                      </a:r>
                    </a:p>
                  </a:txBody>
                  <a:tcPr marL="44917" marR="44917" marT="22459" marB="22459"/>
                </a:tc>
                <a:extLst>
                  <a:ext uri="{0D108BD9-81ED-4DB2-BD59-A6C34878D82A}">
                    <a16:rowId xmlns:a16="http://schemas.microsoft.com/office/drawing/2014/main" val="3549889417"/>
                  </a:ext>
                </a:extLst>
              </a:tr>
              <a:tr h="195435">
                <a:tc gridSpan="22">
                  <a:txBody>
                    <a:bodyPr/>
                    <a:lstStyle/>
                    <a:p>
                      <a:pPr algn="ctr"/>
                      <a:r>
                        <a:rPr lang="en-DE" sz="1000" dirty="0"/>
                        <a:t>Expected Output</a:t>
                      </a:r>
                    </a:p>
                  </a:txBody>
                  <a:tcPr marL="47705" marR="47705" marT="23853" marB="23853"/>
                </a:tc>
                <a:tc hMerge="1">
                  <a:txBody>
                    <a:bodyPr/>
                    <a:lstStyle/>
                    <a:p>
                      <a:endParaRPr lang="en-DE" sz="110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 dirty="0"/>
                    </a:p>
                  </a:txBody>
                  <a:tcPr marL="50027" marR="50027" marT="25014" marB="25014"/>
                </a:tc>
                <a:tc hMerge="1">
                  <a:txBody>
                    <a:bodyPr/>
                    <a:lstStyle/>
                    <a:p>
                      <a:endParaRPr lang="en-DE" sz="1100"/>
                    </a:p>
                  </a:txBody>
                  <a:tcPr marL="50027" marR="50027" marT="25014" marB="25014"/>
                </a:tc>
                <a:extLst>
                  <a:ext uri="{0D108BD9-81ED-4DB2-BD59-A6C34878D82A}">
                    <a16:rowId xmlns:a16="http://schemas.microsoft.com/office/drawing/2014/main" val="2643631192"/>
                  </a:ext>
                </a:extLst>
              </a:tr>
              <a:tr h="195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000" dirty="0" err="1"/>
                        <a:t>Data_out</a:t>
                      </a:r>
                      <a:r>
                        <a:rPr lang="en-DE" sz="1000" dirty="0"/>
                        <a:t>&lt;0&gt;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extLst>
                  <a:ext uri="{0D108BD9-81ED-4DB2-BD59-A6C34878D82A}">
                    <a16:rowId xmlns:a16="http://schemas.microsoft.com/office/drawing/2014/main" val="1659393039"/>
                  </a:ext>
                </a:extLst>
              </a:tr>
              <a:tr h="1954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000" dirty="0" err="1"/>
                        <a:t>Data_out</a:t>
                      </a:r>
                      <a:r>
                        <a:rPr lang="en-DE" sz="1000" dirty="0"/>
                        <a:t>&lt;7&gt;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0</a:t>
                      </a:r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endParaRPr lang="en-DE" sz="1000" dirty="0"/>
                    </a:p>
                  </a:txBody>
                  <a:tcPr marL="44917" marR="44917" marT="22459" marB="22459"/>
                </a:tc>
                <a:tc>
                  <a:txBody>
                    <a:bodyPr/>
                    <a:lstStyle/>
                    <a:p>
                      <a:r>
                        <a:rPr lang="en-DE" sz="1000" dirty="0"/>
                        <a:t>1</a:t>
                      </a:r>
                    </a:p>
                  </a:txBody>
                  <a:tcPr marL="44917" marR="44917" marT="22459" marB="22459"/>
                </a:tc>
                <a:extLst>
                  <a:ext uri="{0D108BD9-81ED-4DB2-BD59-A6C34878D82A}">
                    <a16:rowId xmlns:a16="http://schemas.microsoft.com/office/drawing/2014/main" val="335361600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C8A5AE5-9A37-4DCA-8517-05D0D1E53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765175"/>
            <a:ext cx="3888432" cy="5450930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8D09DE8A-FE6A-4103-AEDD-3B6489491545}"/>
              </a:ext>
            </a:extLst>
          </p:cNvPr>
          <p:cNvSpPr txBox="1"/>
          <p:nvPr/>
        </p:nvSpPr>
        <p:spPr>
          <a:xfrm>
            <a:off x="2270881" y="2246212"/>
            <a:ext cx="3825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/>
              <a:t>Table</a:t>
            </a:r>
            <a:r>
              <a:rPr lang="de-DE" sz="1400" b="1" dirty="0"/>
              <a:t> </a:t>
            </a:r>
            <a:r>
              <a:rPr lang="en-DE" sz="1400" b="1" dirty="0"/>
              <a:t>3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Data for the verification of the SRAM</a:t>
            </a:r>
            <a:endParaRPr lang="de-DE" sz="1400" dirty="0"/>
          </a:p>
        </p:txBody>
      </p:sp>
      <p:sp>
        <p:nvSpPr>
          <p:cNvPr id="7" name="Textfeld 8">
            <a:extLst>
              <a:ext uri="{FF2B5EF4-FFF2-40B4-BE49-F238E27FC236}">
                <a16:creationId xmlns:a16="http://schemas.microsoft.com/office/drawing/2014/main" id="{A2431FAA-F4FC-4BD5-8A70-64966C2FDFAB}"/>
              </a:ext>
            </a:extLst>
          </p:cNvPr>
          <p:cNvSpPr txBox="1"/>
          <p:nvPr/>
        </p:nvSpPr>
        <p:spPr>
          <a:xfrm>
            <a:off x="7842848" y="6216105"/>
            <a:ext cx="415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39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Waveform of the verification of the SRAM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5076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3EEF-6FA6-4FDA-80BD-2ED52118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89339-1937-482F-AB29-A47CB61FE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b="0" i="0" dirty="0">
                <a:solidFill>
                  <a:srgbClr val="000000"/>
                </a:solidFill>
                <a:effectLst/>
                <a:latin typeface="LMRoman12-Regular"/>
              </a:rPr>
              <a:t>A 6T Static Random Access Memory (SRAM) </a:t>
            </a:r>
            <a:r>
              <a:rPr lang="en-GB" b="0" i="0" dirty="0">
                <a:solidFill>
                  <a:srgbClr val="000000"/>
                </a:solidFill>
                <a:effectLst/>
                <a:latin typeface="LMRoman12-Regular"/>
              </a:rPr>
              <a:t>includes two cross-coupled inverters formed by</a:t>
            </a:r>
            <a:r>
              <a:rPr lang="en-DE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b="0" i="0" dirty="0">
                <a:solidFill>
                  <a:srgbClr val="000000"/>
                </a:solidFill>
                <a:effectLst/>
                <a:latin typeface="LMRoman12-Regular"/>
              </a:rPr>
              <a:t>two pull-up transistors (PU), two pull-down transistors (PD) and two pass transistors</a:t>
            </a:r>
            <a:r>
              <a:rPr lang="en-DE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b="0" i="0" dirty="0">
                <a:solidFill>
                  <a:srgbClr val="000000"/>
                </a:solidFill>
                <a:effectLst/>
                <a:latin typeface="LMRoman12-Regular"/>
              </a:rPr>
              <a:t>(PG) for accessing the cell. </a:t>
            </a:r>
            <a:br>
              <a:rPr lang="en-GB" dirty="0"/>
            </a:b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BCF13-0F95-4DB5-9FD5-7C6DE51E2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6" y="2348880"/>
            <a:ext cx="4237148" cy="2663825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C989D9D6-757F-45F9-8816-EF6173EE3ECE}"/>
              </a:ext>
            </a:extLst>
          </p:cNvPr>
          <p:cNvSpPr txBox="1"/>
          <p:nvPr/>
        </p:nvSpPr>
        <p:spPr>
          <a:xfrm>
            <a:off x="3799080" y="5143798"/>
            <a:ext cx="477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1. </a:t>
            </a:r>
            <a:r>
              <a:rPr lang="en-DE" sz="1400" dirty="0"/>
              <a:t>A</a:t>
            </a:r>
            <a:r>
              <a:rPr lang="en-DE" sz="1400" b="1" dirty="0"/>
              <a:t> </a:t>
            </a:r>
            <a:r>
              <a:rPr lang="en-DE" sz="1400" dirty="0"/>
              <a:t>6T SRAM cell [1] </a:t>
            </a:r>
            <a:r>
              <a:rPr lang="it-IT" sz="1400" dirty="0"/>
              <a:t>M. Faragalla, et. al, ICCES, 2017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83214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1632-0DDC-4A77-97B3-5E5780CA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Serial Peripheral Interface (SPI)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3A991-DD41-47BA-AEE1-E19667279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SPI has 4 channels:</a:t>
            </a:r>
          </a:p>
          <a:p>
            <a:pPr marL="0" indent="0">
              <a:buNone/>
            </a:pPr>
            <a:r>
              <a:rPr lang="en-DE" dirty="0"/>
              <a:t>	- MOSI (Master Output Slave Input) : Channel for the master to send data to the slave.</a:t>
            </a:r>
          </a:p>
          <a:p>
            <a:pPr marL="0" indent="0">
              <a:buNone/>
            </a:pPr>
            <a:r>
              <a:rPr lang="en-DE" dirty="0"/>
              <a:t>	- MISO (Master Input Slave Output) : Channel for the master to receive data from the slave.</a:t>
            </a:r>
          </a:p>
          <a:p>
            <a:pPr marL="0" indent="0">
              <a:buNone/>
            </a:pPr>
            <a:r>
              <a:rPr lang="en-DE" dirty="0"/>
              <a:t>	- </a:t>
            </a:r>
            <a:r>
              <a:rPr lang="en-DE" dirty="0" err="1"/>
              <a:t>clk</a:t>
            </a:r>
            <a:r>
              <a:rPr lang="en-DE" dirty="0"/>
              <a:t> : Channel for the clock signal.</a:t>
            </a:r>
          </a:p>
          <a:p>
            <a:pPr marL="0" indent="0">
              <a:buNone/>
            </a:pPr>
            <a:r>
              <a:rPr lang="en-DE" dirty="0"/>
              <a:t>	- CSEL (Chip Select) : Channel for the master to select slave. 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61ADE-F994-481E-B320-EF70E4CD9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057" y="3717032"/>
            <a:ext cx="3041885" cy="1884535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FD57E7D1-75D5-4736-8F03-43E298FB1AC1}"/>
              </a:ext>
            </a:extLst>
          </p:cNvPr>
          <p:cNvSpPr txBox="1"/>
          <p:nvPr/>
        </p:nvSpPr>
        <p:spPr>
          <a:xfrm>
            <a:off x="5195899" y="5656303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40</a:t>
            </a:r>
            <a:r>
              <a:rPr lang="de-DE" sz="1400" b="1" dirty="0"/>
              <a:t>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2-Regular"/>
              </a:rPr>
              <a:t>S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2-Regular"/>
              </a:rPr>
              <a:t>PI concept</a:t>
            </a:r>
            <a:br>
              <a:rPr lang="en-GB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04045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AEE1-E8BA-4E66-AE27-910037A8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SPI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2F216-E4E6-4E48-9772-5CD2DCF2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66" y="1268129"/>
            <a:ext cx="5184576" cy="4063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A4983-8AA9-4E79-96F3-422E135FC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124744"/>
            <a:ext cx="4156484" cy="4388976"/>
          </a:xfrm>
          <a:prstGeom prst="rect">
            <a:avLst/>
          </a:prstGeom>
        </p:spPr>
      </p:pic>
      <p:sp>
        <p:nvSpPr>
          <p:cNvPr id="8" name="Textfeld 8">
            <a:extLst>
              <a:ext uri="{FF2B5EF4-FFF2-40B4-BE49-F238E27FC236}">
                <a16:creationId xmlns:a16="http://schemas.microsoft.com/office/drawing/2014/main" id="{4DEE0A97-4462-4400-9646-D8420B062170}"/>
              </a:ext>
            </a:extLst>
          </p:cNvPr>
          <p:cNvSpPr txBox="1"/>
          <p:nvPr/>
        </p:nvSpPr>
        <p:spPr>
          <a:xfrm>
            <a:off x="8184232" y="5589240"/>
            <a:ext cx="317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42</a:t>
            </a:r>
            <a:r>
              <a:rPr lang="de-DE" sz="1400" b="1" dirty="0"/>
              <a:t>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2-Regular"/>
              </a:rPr>
              <a:t>Operation of MISO in SPI</a:t>
            </a:r>
            <a:r>
              <a:rPr lang="en-GB" sz="1400" dirty="0"/>
              <a:t> </a:t>
            </a:r>
            <a:br>
              <a:rPr lang="en-GB" sz="1400" dirty="0"/>
            </a:b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3D40FD1-7D3F-4191-8397-6A66E7FBFAA2}"/>
              </a:ext>
            </a:extLst>
          </p:cNvPr>
          <p:cNvSpPr txBox="1"/>
          <p:nvPr/>
        </p:nvSpPr>
        <p:spPr>
          <a:xfrm>
            <a:off x="2417877" y="5589240"/>
            <a:ext cx="3179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41</a:t>
            </a:r>
            <a:r>
              <a:rPr lang="de-DE" sz="1400" b="1" dirty="0"/>
              <a:t>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2-Regular"/>
              </a:rPr>
              <a:t>Operation of M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2-Regular"/>
              </a:rPr>
              <a:t>OSI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2-Regular"/>
              </a:rPr>
              <a:t> in SPI</a:t>
            </a:r>
            <a:r>
              <a:rPr lang="en-GB" sz="1400" dirty="0"/>
              <a:t> </a:t>
            </a:r>
            <a:br>
              <a:rPr lang="en-GB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51959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39D84-2ED1-4F39-B136-E5CB26F0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SRAM with SPI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3F4A99-B9E3-4395-A881-7CF57E317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405360"/>
            <a:ext cx="5040560" cy="4183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60AFD-9690-4CB1-976E-C3312C234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91" y="1744802"/>
            <a:ext cx="4684577" cy="3700422"/>
          </a:xfrm>
          <a:prstGeom prst="rect">
            <a:avLst/>
          </a:prstGeom>
        </p:spPr>
      </p:pic>
      <p:sp>
        <p:nvSpPr>
          <p:cNvPr id="5" name="Textfeld 8">
            <a:extLst>
              <a:ext uri="{FF2B5EF4-FFF2-40B4-BE49-F238E27FC236}">
                <a16:creationId xmlns:a16="http://schemas.microsoft.com/office/drawing/2014/main" id="{C1D48948-BEE6-4B52-8F8B-715CEF524517}"/>
              </a:ext>
            </a:extLst>
          </p:cNvPr>
          <p:cNvSpPr txBox="1"/>
          <p:nvPr/>
        </p:nvSpPr>
        <p:spPr>
          <a:xfrm>
            <a:off x="5087888" y="5836827"/>
            <a:ext cx="3179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43</a:t>
            </a:r>
            <a:r>
              <a:rPr lang="de-DE" sz="1400" b="1" dirty="0"/>
              <a:t>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2-Regular"/>
              </a:rPr>
              <a:t>SPI waveform for SRAM</a:t>
            </a:r>
            <a:r>
              <a:rPr lang="en-GB" sz="1400" dirty="0"/>
              <a:t> </a:t>
            </a:r>
            <a:br>
              <a:rPr lang="en-GB" sz="1400" dirty="0"/>
            </a:br>
            <a:br>
              <a:rPr lang="en-GB" sz="1400" dirty="0"/>
            </a:br>
            <a:endParaRPr lang="de-DE" sz="1400" dirty="0"/>
          </a:p>
        </p:txBody>
      </p:sp>
      <p:sp>
        <p:nvSpPr>
          <p:cNvPr id="6" name="Textfeld 8">
            <a:extLst>
              <a:ext uri="{FF2B5EF4-FFF2-40B4-BE49-F238E27FC236}">
                <a16:creationId xmlns:a16="http://schemas.microsoft.com/office/drawing/2014/main" id="{D0FFC6B7-9BEE-44FA-920B-E5248B876170}"/>
              </a:ext>
            </a:extLst>
          </p:cNvPr>
          <p:cNvSpPr txBox="1"/>
          <p:nvPr/>
        </p:nvSpPr>
        <p:spPr>
          <a:xfrm>
            <a:off x="2700192" y="5434972"/>
            <a:ext cx="3179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/>
              <a:t> (a)</a:t>
            </a:r>
            <a:r>
              <a:rPr lang="de-DE" sz="1400" b="1" dirty="0"/>
              <a:t> 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2-Regular"/>
              </a:rPr>
              <a:t>Normal view</a:t>
            </a:r>
            <a:br>
              <a:rPr lang="en-GB" sz="1400" dirty="0"/>
            </a:br>
            <a:br>
              <a:rPr lang="en-GB" sz="1400" dirty="0"/>
            </a:br>
            <a:endParaRPr lang="de-DE" sz="1400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232FFDB2-6D1C-42B9-A872-4CB82E17AE32}"/>
              </a:ext>
            </a:extLst>
          </p:cNvPr>
          <p:cNvSpPr txBox="1"/>
          <p:nvPr/>
        </p:nvSpPr>
        <p:spPr>
          <a:xfrm>
            <a:off x="8672799" y="5434972"/>
            <a:ext cx="3179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b="1" dirty="0"/>
              <a:t> (b)</a:t>
            </a:r>
            <a:r>
              <a:rPr lang="de-DE" sz="1400" b="1" dirty="0"/>
              <a:t> </a:t>
            </a:r>
            <a:r>
              <a:rPr lang="en-DE" sz="1400" dirty="0">
                <a:solidFill>
                  <a:srgbClr val="000000"/>
                </a:solidFill>
                <a:latin typeface="LMRoman12-Regular"/>
              </a:rPr>
              <a:t>Expanded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2-Regular"/>
              </a:rPr>
              <a:t> view</a:t>
            </a:r>
            <a:br>
              <a:rPr lang="en-GB" sz="1400" dirty="0"/>
            </a:br>
            <a:br>
              <a:rPr lang="en-GB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3303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/>
              <a:t>Institute for Integrated Circuits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Thank you for your attention!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1758892" y="3846554"/>
            <a:ext cx="8674216" cy="518550"/>
          </a:xfrm>
        </p:spPr>
        <p:txBody>
          <a:bodyPr/>
          <a:lstStyle/>
          <a:p>
            <a:r>
              <a:rPr lang="en-US" noProof="0" dirty="0">
                <a:latin typeface="Arial" charset="0"/>
              </a:rPr>
              <a:t>Questions?</a:t>
            </a:r>
            <a:endParaRPr lang="en-US" noProof="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775520" y="5589241"/>
            <a:ext cx="8674218" cy="52322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i="1" dirty="0">
                <a:latin typeface="Arial" charset="0"/>
              </a:rPr>
              <a:t>Rafiul Islam</a:t>
            </a:r>
            <a:endParaRPr lang="en-US" i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43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[1]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M. R.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Faragalla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M. A.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Ewais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H. F.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Ragai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M. S.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Badran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and H. H. Issa, “Impact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of process variability on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FinFET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 6T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SRAM cells for physical unclonable functions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(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pufs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),” in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2017 12th International Conference on Computer 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	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Engineering and Systems(ICCES)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2017, pp. 31–36.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[2]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E.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Grossar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M. Stucchi, K.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Maex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and W.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Dehaene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“Read stability and write-ability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analysis of SRAM cells for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nanometer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 technologies,”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IEEE Journal of Solid-State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Circuits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vol. 41, no. 11, pp. 2577–2588, 2006.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[3]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K. Roy, S. Mukhopadhyay, and H. Mahmoodi-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Meimand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“Leakage current mechanisms and leakage reduction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techniques in deep-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submicrometer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 CMOS circuits,”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Proceedings of the IEEE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vol. 91, no. 2, pp. 305–327, 2003.</a:t>
            </a:r>
            <a:r>
              <a:rPr lang="en-GB" dirty="0"/>
              <a:t> </a:t>
            </a:r>
            <a:br>
              <a:rPr lang="en-GB" dirty="0"/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[4]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T. H. N. Yuan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Taur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Fundamentals of Modern VLSI </a:t>
            </a:r>
            <a:r>
              <a:rPr lang="en-GB" sz="1800" b="0" i="1" dirty="0" err="1">
                <a:solidFill>
                  <a:srgbClr val="000000"/>
                </a:solidFill>
                <a:effectLst/>
                <a:latin typeface="LMRoman12-Italic"/>
              </a:rPr>
              <a:t>Devies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. Cambridge University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Press, 2009.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[5]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V. L. Sangeeta Singh, “Read and write stability of 6T SRAM,”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International Journal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of Advanced Research in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 	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Electronics and Communication Engineering (IJARECE)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vol. 3, 2014.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[6]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M.-B. Lin,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Introduction to VLSI Systems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. CRC Press, 2012.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[7]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C.-H. Hua, T.-S. Cheng, and W. Hwang, “Distributed data-retention power gating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techniques for column and row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co-controlled embedded SRAM,” in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2005 IEEE International Workshop on Memory Technology, Design, and Testing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 	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(MTDT’05)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2005,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pp. 129–134.</a:t>
            </a:r>
            <a:r>
              <a:rPr lang="en-GB" dirty="0"/>
              <a:t> </a:t>
            </a:r>
            <a:endParaRPr lang="en-DE" dirty="0"/>
          </a:p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[8] </a:t>
            </a:r>
            <a:r>
              <a:rPr lang="en-DE" sz="1800" dirty="0">
                <a:solidFill>
                  <a:srgbClr val="000000"/>
                </a:solidFill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K.-S. Min, K. Kanda, and T. Sakurai, “Row-by-row dynamic source-line voltage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control (RRDSV) scheme for two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orders of magnitude leakage current reduction of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sub-1-V-V/sub DD/ SRAM’s,” in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Proceedings of the 2003 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	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International Symposium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on Low Power Electronics and Design, 2003. ISLPED ’03.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2003, pp. 66–71.</a:t>
            </a:r>
            <a:r>
              <a:rPr lang="en-GB" dirty="0"/>
              <a:t> </a:t>
            </a:r>
            <a:endParaRPr lang="en-DE" dirty="0"/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87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275C-B3E1-4E60-96EF-C31FD944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003D7-ED15-48A7-BD3C-B78C296AC3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5098" y="765175"/>
            <a:ext cx="11857566" cy="5543550"/>
          </a:xfrm>
        </p:spPr>
        <p:txBody>
          <a:bodyPr/>
          <a:lstStyle/>
          <a:p>
            <a:pPr marL="0" indent="0">
              <a:buNone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[9]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M.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Zabeli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N.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Caka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M.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Limani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and Q.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Kabashi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“The impact of MOSFET’s physical parameters on its threshold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voltage,” in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Proceedings of the 6th Conference on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Microelectronics, Nanoelectronics, Optoelectronics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ser.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MINO’07.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Stevens Point,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Wisconsin, USA: World Scientific and Engineering Academy and Society (WSEAS),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2007, p. 54–58.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[10]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C.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Duari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 and S. Birla, “Low leakage SRAM cell with improved stability for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IoT applications,”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Procedia Computer 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	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Science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vol. 171, pp. 1469–1478, 2020,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third International Conference on Computing and Network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Communications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(CoCoNet’19). [Online]. Available: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https://www.sciencedirect.com/science/article/pii/S1877050920311364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[11]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K. Roy, S. Mukhopadhyay, and H. Mahmoodi-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Meimand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“Leakage current mechanisms and leakage reduction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techniques in deep-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submicrometer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 CMOS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circuits,”</a:t>
            </a:r>
            <a:r>
              <a:rPr lang="en-GB" sz="1800" b="0" i="1" dirty="0" err="1">
                <a:solidFill>
                  <a:srgbClr val="000000"/>
                </a:solidFill>
                <a:effectLst/>
                <a:latin typeface="LMRoman12-Italic"/>
              </a:rPr>
              <a:t>Proceedings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 of the IEEE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vol. 91, no. 2, pp. 305–327, 2003.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[12]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M.-B. Lin, “On the design of fast large fan-in CMOS multiplexers,”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IEEE Transactions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on Computer-Aided Design of 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	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Integrated Circuits and Systems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vol. 19, no. 8, pp. 963–967, 2000.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[13]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K. Abbas,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Handbook of Digital CMOS Technology, Circuits, and Systems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. Springer,2020.</a:t>
            </a:r>
            <a:b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</a:b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[14]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A.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Karandikar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 and K. 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LMRoman12-Regular"/>
              </a:rPr>
              <a:t>Parhi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“Low power SRAM design using hierarchical divided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bit-line approach,” in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Proceedings 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	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International Conference on Computer Design.</a:t>
            </a:r>
            <a:r>
              <a:rPr lang="en-DE" sz="1800" b="0" i="1" dirty="0">
                <a:solidFill>
                  <a:srgbClr val="000000"/>
                </a:solidFill>
                <a:effectLst/>
                <a:latin typeface="LMRoman12-Italic"/>
              </a:rPr>
              <a:t> </a:t>
            </a:r>
            <a:r>
              <a:rPr lang="en-GB" sz="1800" b="0" i="1" dirty="0">
                <a:solidFill>
                  <a:srgbClr val="000000"/>
                </a:solidFill>
                <a:effectLst/>
                <a:latin typeface="LMRoman12-Italic"/>
              </a:rPr>
              <a:t>VLSI in Computers and Processors (Cat. No.98CB36273)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, 1998, pp. </a:t>
            </a:r>
            <a:r>
              <a:rPr lang="en-DE" sz="1800" b="0" i="0" dirty="0">
                <a:solidFill>
                  <a:srgbClr val="000000"/>
                </a:solidFill>
                <a:effectLst/>
                <a:latin typeface="LMRoman12-Regular"/>
              </a:rPr>
              <a:t>	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LMRoman12-Regular"/>
              </a:rPr>
              <a:t>82–88.</a:t>
            </a:r>
            <a:r>
              <a:rPr lang="en-GB" dirty="0"/>
              <a:t> </a:t>
            </a:r>
            <a:br>
              <a:rPr lang="en-GB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9500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021C4-13B6-41B6-8AB0-715382CB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Basic SRAM Design Parameter</a:t>
            </a:r>
            <a:endParaRPr lang="en-DE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8DEEF-15A3-4ADF-B3E1-11B7B94B52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Cell Stability.</a:t>
            </a:r>
          </a:p>
          <a:p>
            <a:pPr marL="0" indent="0">
              <a:buNone/>
            </a:pPr>
            <a:r>
              <a:rPr lang="en-DE" dirty="0"/>
              <a:t>      - Measured by Static Noise Margin (SNM).</a:t>
            </a:r>
          </a:p>
          <a:p>
            <a:r>
              <a:rPr lang="en-DE" dirty="0"/>
              <a:t>Low Leakage Operation.</a:t>
            </a:r>
          </a:p>
          <a:p>
            <a:r>
              <a:rPr lang="en-DE" dirty="0"/>
              <a:t>Memory write speed = </a:t>
            </a:r>
            <a:r>
              <a:rPr lang="en-DE" dirty="0">
                <a:solidFill>
                  <a:srgbClr val="FF0000"/>
                </a:solidFill>
              </a:rPr>
              <a:t>4 </a:t>
            </a:r>
            <a:r>
              <a:rPr lang="en-DE" dirty="0" err="1">
                <a:solidFill>
                  <a:srgbClr val="FF0000"/>
                </a:solidFill>
              </a:rPr>
              <a:t>MHz</a:t>
            </a:r>
            <a:r>
              <a:rPr lang="en-DE" dirty="0" err="1"/>
              <a:t>.</a:t>
            </a:r>
            <a:endParaRPr lang="en-DE" dirty="0"/>
          </a:p>
          <a:p>
            <a:r>
              <a:rPr lang="en-DE" dirty="0"/>
              <a:t>Memory read speed = </a:t>
            </a:r>
            <a:r>
              <a:rPr lang="en-DE" dirty="0">
                <a:solidFill>
                  <a:srgbClr val="FF0000"/>
                </a:solidFill>
              </a:rPr>
              <a:t>1 </a:t>
            </a:r>
            <a:r>
              <a:rPr lang="en-DE" dirty="0" err="1">
                <a:solidFill>
                  <a:srgbClr val="FF0000"/>
                </a:solidFill>
              </a:rPr>
              <a:t>MHz</a:t>
            </a:r>
            <a:r>
              <a:rPr lang="en-DE" dirty="0" err="1"/>
              <a:t>.</a:t>
            </a:r>
            <a:r>
              <a:rPr lang="en-DE" dirty="0"/>
              <a:t> 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6D11C-DC43-4A0D-A741-B427A6F1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3717032"/>
            <a:ext cx="4067467" cy="1418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EF714-27E5-45ED-A506-953E0BF64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98" y="1651896"/>
            <a:ext cx="3957946" cy="3965358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2E23E94A-B792-4DEE-9C66-0F4199AA80E4}"/>
              </a:ext>
            </a:extLst>
          </p:cNvPr>
          <p:cNvSpPr txBox="1"/>
          <p:nvPr/>
        </p:nvSpPr>
        <p:spPr>
          <a:xfrm>
            <a:off x="695400" y="5135519"/>
            <a:ext cx="5400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2</a:t>
            </a:r>
            <a:r>
              <a:rPr lang="de-DE" sz="1400" b="1" dirty="0"/>
              <a:t>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2-Regular"/>
              </a:rPr>
              <a:t>The standard setup for SNM definition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2-Regular"/>
              </a:rPr>
              <a:t> [2]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2-Regular"/>
              </a:rPr>
              <a:t> </a:t>
            </a:r>
            <a:r>
              <a:rPr lang="en-DE" sz="1400" dirty="0">
                <a:solidFill>
                  <a:srgbClr val="000000"/>
                </a:solidFill>
                <a:latin typeface="LMRoman12-Regular"/>
              </a:rPr>
              <a:t>E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LMRoman12-Regular"/>
              </a:rPr>
              <a:t>. </a:t>
            </a:r>
            <a:r>
              <a:rPr lang="en-DE" sz="1400" b="0" i="0" dirty="0" err="1">
                <a:solidFill>
                  <a:srgbClr val="000000"/>
                </a:solidFill>
                <a:effectLst/>
                <a:latin typeface="LMRoman12-Regular"/>
              </a:rPr>
              <a:t>Grossar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LMRoman12-Regular"/>
              </a:rPr>
              <a:t>, et. al, I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2-Regular"/>
              </a:rPr>
              <a:t>E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LMRoman12-Regular"/>
              </a:rPr>
              <a:t>E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2-Regular"/>
              </a:rPr>
              <a:t>E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LMRoman12-Regular"/>
              </a:rPr>
              <a:t>, 20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2-Regular"/>
              </a:rPr>
              <a:t>06</a:t>
            </a:r>
            <a:br>
              <a:rPr lang="en-GB" sz="1400" dirty="0"/>
            </a:br>
            <a:endParaRPr lang="de-DE" sz="1400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FA8975CE-BA3C-4EAF-ACB3-4270B2E47608}"/>
              </a:ext>
            </a:extLst>
          </p:cNvPr>
          <p:cNvSpPr txBox="1"/>
          <p:nvPr/>
        </p:nvSpPr>
        <p:spPr>
          <a:xfrm>
            <a:off x="6260898" y="5655212"/>
            <a:ext cx="5781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3</a:t>
            </a:r>
            <a:r>
              <a:rPr lang="de-DE" sz="1400" b="1" dirty="0"/>
              <a:t>. </a:t>
            </a:r>
            <a:r>
              <a:rPr lang="en-DE" sz="1400" dirty="0"/>
              <a:t>Graphical representation of SNM [1] </a:t>
            </a:r>
            <a:r>
              <a:rPr lang="it-IT" sz="1400" dirty="0"/>
              <a:t>M. Faragalla, et. al, ICCES, 2017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04286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906E-33DB-46E6-BCB0-93FC53BE0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Power Gating Technique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E0CB3-4DBC-42A5-9DD5-CC182DD2EF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The conventional power gating devices can be classified into two main categories: </a:t>
            </a:r>
            <a:endParaRPr lang="en-DE" dirty="0">
              <a:effectLst/>
            </a:endParaRPr>
          </a:p>
          <a:p>
            <a:pPr marL="0" indent="0">
              <a:buNone/>
            </a:pPr>
            <a:r>
              <a:rPr lang="en-DE" dirty="0">
                <a:effectLst/>
              </a:rPr>
              <a:t>      - H</a:t>
            </a:r>
            <a:r>
              <a:rPr lang="en-GB" dirty="0" err="1">
                <a:effectLst/>
              </a:rPr>
              <a:t>eader</a:t>
            </a:r>
            <a:r>
              <a:rPr lang="en-GB" dirty="0">
                <a:effectLst/>
              </a:rPr>
              <a:t> and footer devices</a:t>
            </a:r>
            <a:r>
              <a:rPr lang="en-DE" dirty="0">
                <a:effectLst/>
              </a:rPr>
              <a:t> [7] C.-H. Hua</a:t>
            </a:r>
            <a:r>
              <a:rPr lang="it-IT" dirty="0">
                <a:effectLst/>
              </a:rPr>
              <a:t>, et. al, MTDT’05, 20</a:t>
            </a:r>
            <a:r>
              <a:rPr lang="en-DE" dirty="0">
                <a:effectLst/>
              </a:rPr>
              <a:t>05</a:t>
            </a:r>
            <a:r>
              <a:rPr lang="en-GB" dirty="0">
                <a:effectLst/>
              </a:rPr>
              <a:t>.</a:t>
            </a:r>
            <a:endParaRPr lang="en-DE" dirty="0">
              <a:effectLst/>
            </a:endParaRPr>
          </a:p>
          <a:p>
            <a:r>
              <a:rPr lang="en-DE" dirty="0"/>
              <a:t>By header device, the supply voltage is reduced during sleep mode.</a:t>
            </a:r>
          </a:p>
          <a:p>
            <a:r>
              <a:rPr lang="en-DE" dirty="0"/>
              <a:t>By footer device, the source line is raised which leads to body effect in NMOS.</a:t>
            </a:r>
          </a:p>
          <a:p>
            <a:r>
              <a:rPr lang="en-DE" dirty="0"/>
              <a:t>Multiple-threshold voltage CMOS (MTCMOS) can be additional low leakage technique [3] </a:t>
            </a:r>
            <a:r>
              <a:rPr lang="en-DE" dirty="0">
                <a:effectLst/>
              </a:rPr>
              <a:t>K. Roy</a:t>
            </a:r>
            <a:r>
              <a:rPr lang="it-IT" dirty="0">
                <a:effectLst/>
              </a:rPr>
              <a:t>, et. al, </a:t>
            </a:r>
            <a:r>
              <a:rPr lang="en-DE" dirty="0">
                <a:effectLst/>
              </a:rPr>
              <a:t>IEEE</a:t>
            </a:r>
            <a:r>
              <a:rPr lang="it-IT" dirty="0">
                <a:effectLst/>
              </a:rPr>
              <a:t>, 20</a:t>
            </a:r>
            <a:r>
              <a:rPr lang="en-DE" dirty="0">
                <a:effectLst/>
              </a:rPr>
              <a:t>03</a:t>
            </a:r>
            <a:r>
              <a:rPr lang="en-DE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8C5FD-3A33-4D6B-B0A3-DB0B11086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3339439"/>
            <a:ext cx="3143689" cy="19814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460E63C-8D7B-4659-9A7A-B7779BCD0E05}"/>
              </a:ext>
            </a:extLst>
          </p:cNvPr>
          <p:cNvSpPr txBox="1"/>
          <p:nvPr/>
        </p:nvSpPr>
        <p:spPr>
          <a:xfrm>
            <a:off x="1775520" y="5426060"/>
            <a:ext cx="414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4</a:t>
            </a:r>
            <a:r>
              <a:rPr lang="de-DE" sz="1400" b="1" dirty="0"/>
              <a:t>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0-Regular"/>
              </a:rPr>
              <a:t>Conventional PMOS header power gating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0-Regular"/>
              </a:rPr>
              <a:t> [6] </a:t>
            </a:r>
            <a:r>
              <a:rPr lang="en-DE" sz="1600" dirty="0">
                <a:effectLst/>
              </a:rPr>
              <a:t>M.-</a:t>
            </a:r>
            <a:r>
              <a:rPr lang="en-DE" sz="1600" dirty="0"/>
              <a:t>B</a:t>
            </a:r>
            <a:r>
              <a:rPr lang="en-DE" sz="1600" dirty="0">
                <a:effectLst/>
              </a:rPr>
              <a:t>. </a:t>
            </a:r>
            <a:r>
              <a:rPr lang="en-DE" sz="1600" dirty="0"/>
              <a:t>Lin</a:t>
            </a:r>
            <a:r>
              <a:rPr lang="it-IT" sz="1600" dirty="0">
                <a:effectLst/>
              </a:rPr>
              <a:t>, </a:t>
            </a:r>
            <a:r>
              <a:rPr lang="en-DE" sz="1600" dirty="0">
                <a:effectLst/>
              </a:rPr>
              <a:t>CRC Press</a:t>
            </a:r>
            <a:r>
              <a:rPr lang="it-IT" sz="1600" dirty="0">
                <a:effectLst/>
              </a:rPr>
              <a:t>, 20</a:t>
            </a:r>
            <a:r>
              <a:rPr lang="en-DE" sz="1600" dirty="0"/>
              <a:t>12</a:t>
            </a:r>
            <a:r>
              <a:rPr lang="en-GB" sz="1400" dirty="0"/>
              <a:t> </a:t>
            </a:r>
            <a:br>
              <a:rPr lang="en-GB" sz="1400" dirty="0"/>
            </a:br>
            <a:endParaRPr lang="de-DE" sz="1400" dirty="0"/>
          </a:p>
        </p:txBody>
      </p:sp>
      <p:sp>
        <p:nvSpPr>
          <p:cNvPr id="11" name="Textfeld 8">
            <a:extLst>
              <a:ext uri="{FF2B5EF4-FFF2-40B4-BE49-F238E27FC236}">
                <a16:creationId xmlns:a16="http://schemas.microsoft.com/office/drawing/2014/main" id="{CBB5BE6E-5875-486A-B52F-B83F1D39D536}"/>
              </a:ext>
            </a:extLst>
          </p:cNvPr>
          <p:cNvSpPr txBox="1"/>
          <p:nvPr/>
        </p:nvSpPr>
        <p:spPr>
          <a:xfrm>
            <a:off x="6698660" y="5426060"/>
            <a:ext cx="4149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5</a:t>
            </a:r>
            <a:r>
              <a:rPr lang="de-DE" sz="1400" b="1" dirty="0"/>
              <a:t>.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0-Regular"/>
              </a:rPr>
              <a:t>Conventional 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0-Regular"/>
              </a:rPr>
              <a:t>N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0-Regular"/>
              </a:rPr>
              <a:t>MOS 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0-Regular"/>
              </a:rPr>
              <a:t>footer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MRoman10-Regular"/>
              </a:rPr>
              <a:t>power gating</a:t>
            </a:r>
            <a:r>
              <a:rPr lang="en-DE" sz="1400" b="0" i="0" dirty="0">
                <a:solidFill>
                  <a:srgbClr val="000000"/>
                </a:solidFill>
                <a:effectLst/>
                <a:latin typeface="LMRoman10-Regular"/>
              </a:rPr>
              <a:t> [6] </a:t>
            </a:r>
            <a:r>
              <a:rPr lang="en-DE" sz="1400" dirty="0">
                <a:effectLst/>
              </a:rPr>
              <a:t>M.-</a:t>
            </a:r>
            <a:r>
              <a:rPr lang="en-DE" sz="1400" dirty="0"/>
              <a:t>B</a:t>
            </a:r>
            <a:r>
              <a:rPr lang="en-DE" sz="1400" dirty="0">
                <a:effectLst/>
              </a:rPr>
              <a:t>. </a:t>
            </a:r>
            <a:r>
              <a:rPr lang="en-DE" sz="1400" dirty="0"/>
              <a:t>Lin</a:t>
            </a:r>
            <a:r>
              <a:rPr lang="it-IT" sz="1400" dirty="0">
                <a:effectLst/>
              </a:rPr>
              <a:t>, </a:t>
            </a:r>
            <a:r>
              <a:rPr lang="en-DE" sz="1400" dirty="0">
                <a:effectLst/>
              </a:rPr>
              <a:t>CRC Press</a:t>
            </a:r>
            <a:r>
              <a:rPr lang="it-IT" sz="1400" dirty="0">
                <a:effectLst/>
              </a:rPr>
              <a:t>, 20</a:t>
            </a:r>
            <a:r>
              <a:rPr lang="en-DE" sz="1400" dirty="0"/>
              <a:t>12</a:t>
            </a:r>
            <a:r>
              <a:rPr lang="en-GB" sz="1400" dirty="0"/>
              <a:t> </a:t>
            </a:r>
            <a:br>
              <a:rPr lang="en-GB" sz="1400" dirty="0"/>
            </a:br>
            <a:endParaRPr lang="de-DE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AFE96-0595-4589-8F9B-3A0873129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656" y="3387769"/>
            <a:ext cx="3282824" cy="20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4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B2F23-7320-4A90-AA5D-7195A431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Body Biasing Technique of MOSFET</a:t>
            </a: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60099E-6342-4203-80B3-238DA18D6AB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dirty="0">
                    <a:effectLst/>
                  </a:rPr>
                  <a:t>B</a:t>
                </a:r>
                <a:r>
                  <a:rPr lang="en-GB" dirty="0" err="1">
                    <a:effectLst/>
                  </a:rPr>
                  <a:t>ody</a:t>
                </a:r>
                <a:r>
                  <a:rPr lang="en-GB" dirty="0">
                    <a:effectLst/>
                  </a:rPr>
                  <a:t> biasing is varying the substrate voltage of the transistor at different voltage levels</a:t>
                </a:r>
                <a:r>
                  <a:rPr lang="en-DE" dirty="0">
                    <a:effectLst/>
                  </a:rPr>
                  <a:t>.</a:t>
                </a:r>
              </a:p>
              <a:p>
                <a:r>
                  <a:rPr lang="en-GB" dirty="0">
                    <a:effectLst/>
                  </a:rPr>
                  <a:t>The threshold voltage of MOSFET changed by varying</a:t>
                </a:r>
                <a:r>
                  <a:rPr lang="en-DE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𝐵𝑆</m:t>
                        </m:r>
                      </m:sub>
                    </m:sSub>
                  </m:oMath>
                </a14:m>
                <a:r>
                  <a:rPr lang="en-GB" dirty="0">
                    <a:effectLst/>
                  </a:rPr>
                  <a:t> can be expressed by following equation</a:t>
                </a:r>
                <a:r>
                  <a:rPr lang="en-DE" dirty="0">
                    <a:effectLst/>
                  </a:rPr>
                  <a:t> [9</a:t>
                </a:r>
                <a:r>
                  <a:rPr lang="en-DE" dirty="0"/>
                  <a:t>] M. </a:t>
                </a:r>
                <a:r>
                  <a:rPr lang="en-DE" dirty="0" err="1"/>
                  <a:t>Zabeli</a:t>
                </a:r>
                <a:r>
                  <a:rPr lang="it-IT" dirty="0"/>
                  <a:t>, et. al, </a:t>
                </a:r>
                <a:r>
                  <a:rPr lang="en-GB" dirty="0"/>
                  <a:t>MINO’07</a:t>
                </a:r>
                <a:r>
                  <a:rPr lang="it-IT" dirty="0"/>
                  <a:t>, 20</a:t>
                </a:r>
                <a:r>
                  <a:rPr lang="en-DE" dirty="0"/>
                  <a:t>07: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|2</m:t>
                          </m:r>
                          <m:sSub>
                            <m:sSub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𝐵𝑆</m:t>
                              </m:r>
                            </m:sub>
                          </m:sSub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</m:rad>
                      <m:r>
                        <a:rPr lang="en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rad>
                      <m:r>
                        <a:rPr lang="en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      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effectLst/>
                  </a:rPr>
                  <a:t> </a:t>
                </a:r>
                <a:r>
                  <a:rPr lang="en-DE" dirty="0">
                    <a:effectLst/>
                  </a:rPr>
                  <a:t>= T</a:t>
                </a:r>
                <a:r>
                  <a:rPr lang="en-GB" dirty="0" err="1">
                    <a:effectLst/>
                  </a:rPr>
                  <a:t>hreshold</a:t>
                </a:r>
                <a:r>
                  <a:rPr lang="en-GB" dirty="0">
                    <a:effectLst/>
                  </a:rPr>
                  <a:t> voltage of the device without body bias,</a:t>
                </a:r>
                <a:r>
                  <a:rPr lang="en-DE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DE" dirty="0">
                    <a:effectLst/>
                  </a:rPr>
                  <a:t> =</a:t>
                </a:r>
                <a:r>
                  <a:rPr lang="en-GB" dirty="0">
                    <a:effectLst/>
                  </a:rPr>
                  <a:t> </a:t>
                </a:r>
                <a:r>
                  <a:rPr lang="en-DE" dirty="0">
                    <a:effectLst/>
                  </a:rPr>
                  <a:t>C</a:t>
                </a:r>
                <a:r>
                  <a:rPr lang="en-GB" dirty="0">
                    <a:effectLst/>
                  </a:rPr>
                  <a:t>o</a:t>
                </a:r>
                <a:r>
                  <a:rPr lang="en-DE" dirty="0">
                    <a:effectLst/>
                  </a:rPr>
                  <a:t>-</a:t>
                </a:r>
                <a:r>
                  <a:rPr lang="en-GB" dirty="0">
                    <a:effectLst/>
                  </a:rPr>
                  <a:t>efficient of body effect.</a:t>
                </a:r>
                <a:endParaRPr lang="en-DE" dirty="0">
                  <a:effectLst/>
                </a:endParaRP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60099E-6342-4203-80B3-238DA18D6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469" t="-66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4993BB-0F2B-4CCF-A94D-0F1B5F521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2924944"/>
            <a:ext cx="2183693" cy="2822822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083DB370-D782-4A12-B518-20EBC4127C69}"/>
              </a:ext>
            </a:extLst>
          </p:cNvPr>
          <p:cNvSpPr txBox="1"/>
          <p:nvPr/>
        </p:nvSpPr>
        <p:spPr>
          <a:xfrm>
            <a:off x="3863752" y="5815826"/>
            <a:ext cx="59046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6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Variable Threshold CMOS (VTCMOS)</a:t>
            </a:r>
            <a:r>
              <a:rPr lang="en-DE" sz="1400" dirty="0">
                <a:effectLst/>
              </a:rPr>
              <a:t> [3] </a:t>
            </a:r>
            <a:r>
              <a:rPr lang="en-DE" sz="1600" dirty="0">
                <a:effectLst/>
              </a:rPr>
              <a:t>K. Roy</a:t>
            </a:r>
            <a:r>
              <a:rPr lang="it-IT" sz="1600" dirty="0">
                <a:effectLst/>
              </a:rPr>
              <a:t>, et. al, </a:t>
            </a:r>
            <a:r>
              <a:rPr lang="en-DE" sz="1600" dirty="0">
                <a:effectLst/>
              </a:rPr>
              <a:t>IEEE</a:t>
            </a:r>
            <a:r>
              <a:rPr lang="it-IT" sz="1600" dirty="0">
                <a:effectLst/>
              </a:rPr>
              <a:t>, 20</a:t>
            </a:r>
            <a:r>
              <a:rPr lang="en-DE" sz="1600" dirty="0">
                <a:effectLst/>
              </a:rPr>
              <a:t>03</a:t>
            </a:r>
            <a:br>
              <a:rPr lang="en-GB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0222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2E6A-35F6-46A2-B473-9BAD3F7F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Short Channel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E396A-533A-49DF-B56D-1C262F123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>
                <a:effectLst/>
              </a:rPr>
              <a:t>Short channel effect is occur</a:t>
            </a:r>
            <a:r>
              <a:rPr lang="en-GB" dirty="0">
                <a:effectLst/>
              </a:rPr>
              <a:t>r</a:t>
            </a:r>
            <a:r>
              <a:rPr lang="en-DE" dirty="0">
                <a:effectLst/>
              </a:rPr>
              <a:t>ed </a:t>
            </a:r>
            <a:r>
              <a:rPr lang="en-GB" dirty="0">
                <a:effectLst/>
              </a:rPr>
              <a:t>when MOSFET's threshold voltage decreases due to the reduction in channel length</a:t>
            </a:r>
            <a:r>
              <a:rPr lang="en-DE" dirty="0">
                <a:effectLst/>
              </a:rPr>
              <a:t> [4] </a:t>
            </a:r>
            <a:r>
              <a:rPr lang="fi-FI" sz="2000" dirty="0">
                <a:effectLst/>
              </a:rPr>
              <a:t>T. H. N. Yuan Taur</a:t>
            </a:r>
            <a:r>
              <a:rPr lang="it-IT" sz="2000" dirty="0">
                <a:effectLst/>
              </a:rPr>
              <a:t>, et. al, </a:t>
            </a:r>
            <a:r>
              <a:rPr lang="en-DE" sz="2000" dirty="0">
                <a:effectLst/>
              </a:rPr>
              <a:t>CU Press</a:t>
            </a:r>
            <a:r>
              <a:rPr lang="it-IT" sz="2000" dirty="0">
                <a:effectLst/>
              </a:rPr>
              <a:t>, 20</a:t>
            </a:r>
            <a:r>
              <a:rPr lang="en-DE" sz="2000" dirty="0">
                <a:effectLst/>
              </a:rPr>
              <a:t>09</a:t>
            </a:r>
            <a:r>
              <a:rPr lang="en-GB" dirty="0">
                <a:effectLst/>
              </a:rPr>
              <a:t>.</a:t>
            </a:r>
            <a:endParaRPr lang="en-DE" dirty="0">
              <a:effectLst/>
            </a:endParaRPr>
          </a:p>
          <a:p>
            <a:r>
              <a:rPr lang="en-DE" dirty="0"/>
              <a:t>Curve 1: Long channel potential barrier.</a:t>
            </a:r>
          </a:p>
          <a:p>
            <a:r>
              <a:rPr lang="en-DE" dirty="0"/>
              <a:t>Curve 2: Short channel p</a:t>
            </a:r>
            <a:r>
              <a:rPr lang="en-GB" dirty="0"/>
              <a:t>o</a:t>
            </a:r>
            <a:r>
              <a:rPr lang="en-DE" dirty="0" err="1"/>
              <a:t>tential</a:t>
            </a:r>
            <a:r>
              <a:rPr lang="en-DE" dirty="0"/>
              <a:t> barrier.</a:t>
            </a:r>
          </a:p>
          <a:p>
            <a:r>
              <a:rPr lang="en-GB" dirty="0"/>
              <a:t>C</a:t>
            </a:r>
            <a:r>
              <a:rPr lang="en-DE" dirty="0" err="1"/>
              <a:t>urve</a:t>
            </a:r>
            <a:r>
              <a:rPr lang="en-DE" dirty="0"/>
              <a:t> 3: Drain Induced Barrier Lowering (DIBL).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922AF-13A2-45C5-8050-00B099F9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2793924"/>
            <a:ext cx="4176464" cy="2914670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B3F51221-52BE-4CCA-A4C2-BAB30DAA2BEB}"/>
              </a:ext>
            </a:extLst>
          </p:cNvPr>
          <p:cNvSpPr txBox="1"/>
          <p:nvPr/>
        </p:nvSpPr>
        <p:spPr>
          <a:xfrm>
            <a:off x="2589722" y="5774140"/>
            <a:ext cx="7322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7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Conduction band energy versus lateral distance</a:t>
            </a:r>
            <a:r>
              <a:rPr lang="en-DE" sz="1400" dirty="0">
                <a:effectLst/>
              </a:rPr>
              <a:t> </a:t>
            </a:r>
            <a:r>
              <a:rPr lang="en-GB" sz="1400" dirty="0">
                <a:effectLst/>
              </a:rPr>
              <a:t>(normalized to the channel length)</a:t>
            </a:r>
            <a:r>
              <a:rPr lang="en-DE" sz="1400" dirty="0">
                <a:effectLst/>
              </a:rPr>
              <a:t> [4].</a:t>
            </a:r>
            <a:br>
              <a:rPr lang="en-GB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7521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F1F7-C9F1-4AD6-8307-8A6FCDCA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Inverter Characterization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9A810-2999-4AB5-B53D-96C53C2FC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Leakage current is determined over channel length variation.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47A2D-4EEA-412B-807E-744281235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34" y="2114189"/>
            <a:ext cx="4990665" cy="3802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D6AAC-C676-479E-8D74-4A277312C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24" y="2114187"/>
            <a:ext cx="4990667" cy="3802412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1D2B382D-283F-4CB0-B00D-06F35480D58F}"/>
              </a:ext>
            </a:extLst>
          </p:cNvPr>
          <p:cNvSpPr txBox="1"/>
          <p:nvPr/>
        </p:nvSpPr>
        <p:spPr>
          <a:xfrm>
            <a:off x="3955370" y="6092825"/>
            <a:ext cx="475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8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L</a:t>
            </a:r>
            <a:r>
              <a:rPr lang="en-DE" sz="1400" dirty="0" err="1">
                <a:effectLst/>
              </a:rPr>
              <a:t>eakage</a:t>
            </a:r>
            <a:r>
              <a:rPr lang="en-DE" sz="1400" dirty="0">
                <a:effectLst/>
              </a:rPr>
              <a:t> Current Versus transistor dimension</a:t>
            </a:r>
            <a:endParaRPr lang="de-DE" sz="1400" dirty="0"/>
          </a:p>
        </p:txBody>
      </p:sp>
      <p:sp>
        <p:nvSpPr>
          <p:cNvPr id="8" name="Textfeld 8">
            <a:extLst>
              <a:ext uri="{FF2B5EF4-FFF2-40B4-BE49-F238E27FC236}">
                <a16:creationId xmlns:a16="http://schemas.microsoft.com/office/drawing/2014/main" id="{7D86B389-C1E9-4B96-B6E8-838AB648CE8D}"/>
              </a:ext>
            </a:extLst>
          </p:cNvPr>
          <p:cNvSpPr txBox="1"/>
          <p:nvPr/>
        </p:nvSpPr>
        <p:spPr>
          <a:xfrm>
            <a:off x="3073794" y="5819978"/>
            <a:ext cx="93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(</a:t>
            </a:r>
            <a:r>
              <a:rPr lang="en-DE" sz="1400" dirty="0"/>
              <a:t>a) PMOS</a:t>
            </a:r>
            <a:endParaRPr lang="de-DE" sz="14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947B33E-C87C-40E0-877C-9CCFCF979539}"/>
              </a:ext>
            </a:extLst>
          </p:cNvPr>
          <p:cNvSpPr txBox="1"/>
          <p:nvPr/>
        </p:nvSpPr>
        <p:spPr>
          <a:xfrm>
            <a:off x="8183030" y="5841680"/>
            <a:ext cx="93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(</a:t>
            </a:r>
            <a:r>
              <a:rPr lang="en-DE" sz="1400" dirty="0"/>
              <a:t>b) NMOS</a:t>
            </a:r>
            <a:endParaRPr lang="de-DE" sz="1400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F5F05CD2-433E-445F-B521-790DA9C00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43370"/>
              </p:ext>
            </p:extLst>
          </p:nvPr>
        </p:nvGraphicFramePr>
        <p:xfrm>
          <a:off x="2031998" y="1463184"/>
          <a:ext cx="8672514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2074">
                  <a:extLst>
                    <a:ext uri="{9D8B030D-6E8A-4147-A177-3AD203B41FA5}">
                      <a16:colId xmlns:a16="http://schemas.microsoft.com/office/drawing/2014/main" val="552368538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109812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XWP: PMOS Width Multiplier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XWN: NMOS Width Multiplier</a:t>
                      </a:r>
                      <a:r>
                        <a:rPr lang="en-GB" dirty="0"/>
                        <a:t> 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82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XLP</a:t>
                      </a:r>
                      <a:r>
                        <a:rPr lang="en-D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PMOS Length Multiplier</a:t>
                      </a:r>
                      <a:r>
                        <a:rPr lang="en-GB" dirty="0"/>
                        <a:t> 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XLN</a:t>
                      </a:r>
                      <a:r>
                        <a:rPr lang="en-D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D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NMOS Length Multiplier</a:t>
                      </a:r>
                      <a:r>
                        <a:rPr lang="en-GB" dirty="0"/>
                        <a:t> 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648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464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9F8FD-9F35-4789-BC4C-891B8AF9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Inverter Characterization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2F3EE5-D05B-4B65-AF10-B4C7E042645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4435" y="765175"/>
                <a:ext cx="5401525" cy="5543550"/>
              </a:xfrm>
            </p:spPr>
            <p:txBody>
              <a:bodyPr/>
              <a:lstStyle/>
              <a:p>
                <a:r>
                  <a:rPr lang="en-DE" dirty="0">
                    <a:latin typeface="+mj-lt"/>
                  </a:rPr>
                  <a:t>Subthreshold leakage current equation is [11] </a:t>
                </a:r>
                <a:r>
                  <a:rPr lang="en-GB" dirty="0">
                    <a:latin typeface="+mj-lt"/>
                  </a:rPr>
                  <a:t>K. Roy, et. al, IEEE, 2003</a:t>
                </a:r>
                <a:r>
                  <a:rPr lang="en-DE" dirty="0">
                    <a:latin typeface="+mj-lt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𝑡h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.(1−</m:t>
                      </m:r>
                      <m:sSup>
                        <m:sSup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𝐷𝑆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r>
                  <a:rPr lang="en-GB" dirty="0"/>
                  <a:t>W</a:t>
                </a:r>
                <a:r>
                  <a:rPr lang="en-DE" dirty="0"/>
                  <a:t>here,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	</a:t>
                </a:r>
                <a:r>
                  <a:rPr lang="en-DE" i="1" dirty="0"/>
                  <a:t>n</a:t>
                </a:r>
                <a:r>
                  <a:rPr lang="en-DE" dirty="0"/>
                  <a:t> = </a:t>
                </a:r>
                <a:r>
                  <a:rPr lang="en-DE" dirty="0" err="1"/>
                  <a:t>Ideality</a:t>
                </a:r>
                <a:r>
                  <a:rPr lang="en-DE" dirty="0"/>
                  <a:t> factor</a:t>
                </a:r>
              </a:p>
              <a:p>
                <a:pPr marL="0" indent="0">
                  <a:buNone/>
                </a:pPr>
                <a:r>
                  <a:rPr lang="en-D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DE" dirty="0"/>
                  <a:t>= Thermal voltage</a:t>
                </a:r>
              </a:p>
              <a:p>
                <a:pPr marL="0" indent="0">
                  <a:buNone/>
                </a:pPr>
                <a:r>
                  <a:rPr lang="en-D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DE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DE" dirty="0"/>
                  <a:t>= Threshold voltage</a:t>
                </a:r>
              </a:p>
              <a:p>
                <a:endParaRPr lang="en-DE" dirty="0"/>
              </a:p>
              <a:p>
                <a:r>
                  <a:rPr lang="en-DE" dirty="0"/>
                  <a:t>The ratio of subthreshold current of NMOS to that of PMOS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DE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𝐺𝑆</m:t>
                                      </m:r>
                                    </m:sub>
                                  </m:sSub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DE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𝐺𝑆</m:t>
                                      </m:r>
                                    </m:sub>
                                  </m:sSub>
                                  <m:r>
                                    <a:rPr lang="en-DE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𝑡h</m:t>
                                      </m:r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DE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sSub>
                                    <m:sSubPr>
                                      <m:ctrlP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DE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2F3EE5-D05B-4B65-AF10-B4C7E0426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4435" y="765175"/>
                <a:ext cx="5401525" cy="5543550"/>
              </a:xfrm>
              <a:blipFill>
                <a:blip r:embed="rId2"/>
                <a:stretch>
                  <a:fillRect l="-1242" t="-66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4EC2A5-4A34-496A-9BB4-007978F9A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64" y="1851743"/>
            <a:ext cx="6553136" cy="3161433"/>
          </a:xfrm>
          <a:prstGeom prst="rect">
            <a:avLst/>
          </a:prstGeom>
        </p:spPr>
      </p:pic>
      <p:sp>
        <p:nvSpPr>
          <p:cNvPr id="6" name="Textfeld 8">
            <a:extLst>
              <a:ext uri="{FF2B5EF4-FFF2-40B4-BE49-F238E27FC236}">
                <a16:creationId xmlns:a16="http://schemas.microsoft.com/office/drawing/2014/main" id="{CA5B846A-C449-4983-B3A2-5CF71A1E2365}"/>
              </a:ext>
            </a:extLst>
          </p:cNvPr>
          <p:cNvSpPr txBox="1"/>
          <p:nvPr/>
        </p:nvSpPr>
        <p:spPr>
          <a:xfrm>
            <a:off x="7505659" y="5039940"/>
            <a:ext cx="3558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Figure </a:t>
            </a:r>
            <a:r>
              <a:rPr lang="en-DE" sz="1400" b="1" dirty="0"/>
              <a:t>9</a:t>
            </a:r>
            <a:r>
              <a:rPr lang="de-DE" sz="1400" b="1" dirty="0"/>
              <a:t>. </a:t>
            </a:r>
            <a:r>
              <a:rPr lang="en-GB" sz="1400" dirty="0">
                <a:effectLst/>
              </a:rPr>
              <a:t>Difference in Subthreshold Current</a:t>
            </a:r>
            <a:endParaRPr lang="de-DE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9B5CF3-0907-4FC2-BB2D-49F0A66F26F3}"/>
                  </a:ext>
                </a:extLst>
              </p:cNvPr>
              <p:cNvSpPr txBox="1"/>
              <p:nvPr/>
            </p:nvSpPr>
            <p:spPr>
              <a:xfrm>
                <a:off x="695400" y="5973082"/>
                <a:ext cx="7756482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Assuming both transistors have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DE" dirty="0"/>
                  <a:t> and terminal voltages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DE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DE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DE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9B5CF3-0907-4FC2-BB2D-49F0A66F2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5973082"/>
                <a:ext cx="7756482" cy="391582"/>
              </a:xfrm>
              <a:prstGeom prst="rect">
                <a:avLst/>
              </a:prstGeom>
              <a:blipFill>
                <a:blip r:embed="rId4"/>
                <a:stretch>
                  <a:fillRect l="-629" t="-7813" b="-203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7613A3-BD47-41AA-B2AF-38F27B771E1A}"/>
              </a:ext>
            </a:extLst>
          </p:cNvPr>
          <p:cNvCxnSpPr/>
          <p:nvPr/>
        </p:nvCxnSpPr>
        <p:spPr>
          <a:xfrm>
            <a:off x="911424" y="5805264"/>
            <a:ext cx="410445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2FB43E-B03E-40B4-B400-EA9F58686F11}"/>
              </a:ext>
            </a:extLst>
          </p:cNvPr>
          <p:cNvCxnSpPr/>
          <p:nvPr/>
        </p:nvCxnSpPr>
        <p:spPr>
          <a:xfrm>
            <a:off x="2855640" y="5805264"/>
            <a:ext cx="0" cy="2160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8CE8FB-7E8E-4516-B8C8-D3F5D5900E6E}"/>
              </a:ext>
            </a:extLst>
          </p:cNvPr>
          <p:cNvCxnSpPr/>
          <p:nvPr/>
        </p:nvCxnSpPr>
        <p:spPr>
          <a:xfrm flipV="1">
            <a:off x="5015880" y="5543927"/>
            <a:ext cx="0" cy="2613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7ADA2D-60AF-4C87-8F71-B39B344C54B5}"/>
              </a:ext>
            </a:extLst>
          </p:cNvPr>
          <p:cNvCxnSpPr/>
          <p:nvPr/>
        </p:nvCxnSpPr>
        <p:spPr>
          <a:xfrm flipV="1">
            <a:off x="916013" y="5543927"/>
            <a:ext cx="0" cy="2613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620351"/>
      </p:ext>
    </p:extLst>
  </p:cSld>
  <p:clrMapOvr>
    <a:masterClrMapping/>
  </p:clrMapOvr>
</p:sld>
</file>

<file path=ppt/theme/theme1.xml><?xml version="1.0" encoding="utf-8"?>
<a:theme xmlns:a="http://schemas.openxmlformats.org/drawingml/2006/main" name="1_TUHH IIC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b5880214-c0a8-457b-9f8b-80a07a230e1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5D27E4461D0F45B4E9C8B9A15FDBAF" ma:contentTypeVersion="13" ma:contentTypeDescription="Create a new document." ma:contentTypeScope="" ma:versionID="c3c5904be291b86fa57da73985fed440">
  <xsd:schema xmlns:xsd="http://www.w3.org/2001/XMLSchema" xmlns:xs="http://www.w3.org/2001/XMLSchema" xmlns:p="http://schemas.microsoft.com/office/2006/metadata/properties" xmlns:ns2="b5880214-c0a8-457b-9f8b-80a07a230e18" xmlns:ns3="98f0b896-07d3-46d8-81a0-16b1a3915baa" targetNamespace="http://schemas.microsoft.com/office/2006/metadata/properties" ma:root="true" ma:fieldsID="4b6680bdc13bbafee880371d10de3af6" ns2:_="" ns3:_="">
    <xsd:import namespace="b5880214-c0a8-457b-9f8b-80a07a230e18"/>
    <xsd:import namespace="98f0b896-07d3-46d8-81a0-16b1a3915b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880214-c0a8-457b-9f8b-80a07a230e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f0b896-07d3-46d8-81a0-16b1a3915ba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4DE121-2C40-4EAB-AB56-9BE10F9CCB51}">
  <ds:schemaRefs>
    <ds:schemaRef ds:uri="http://schemas.microsoft.com/office/2006/metadata/properties"/>
    <ds:schemaRef ds:uri="http://schemas.microsoft.com/office/infopath/2007/PartnerControls"/>
    <ds:schemaRef ds:uri="b5880214-c0a8-457b-9f8b-80a07a230e18"/>
  </ds:schemaRefs>
</ds:datastoreItem>
</file>

<file path=customXml/itemProps2.xml><?xml version="1.0" encoding="utf-8"?>
<ds:datastoreItem xmlns:ds="http://schemas.openxmlformats.org/officeDocument/2006/customXml" ds:itemID="{3C5C6F8E-B36A-414F-A5D4-2DB6A62394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421975-B646-46BF-854D-8B31CDE77B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880214-c0a8-457b-9f8b-80a07a230e18"/>
    <ds:schemaRef ds:uri="98f0b896-07d3-46d8-81a0-16b1a3915ba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4177</TotalTime>
  <Words>2802</Words>
  <Application>Microsoft Office PowerPoint</Application>
  <PresentationFormat>Widescreen</PresentationFormat>
  <Paragraphs>338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Cambria Math</vt:lpstr>
      <vt:lpstr>LMMathItalic12-Regular</vt:lpstr>
      <vt:lpstr>LMMathItalic8-Regular</vt:lpstr>
      <vt:lpstr>LMRoman10-Regular</vt:lpstr>
      <vt:lpstr>LMRoman12-Bold</vt:lpstr>
      <vt:lpstr>LMRoman12-Italic</vt:lpstr>
      <vt:lpstr>LMRoman12-Regular</vt:lpstr>
      <vt:lpstr>1_TUHH IIC</vt:lpstr>
      <vt:lpstr>PowerPoint Presentation</vt:lpstr>
      <vt:lpstr>Outline</vt:lpstr>
      <vt:lpstr>Introduction</vt:lpstr>
      <vt:lpstr>Basic SRAM Design Parameter</vt:lpstr>
      <vt:lpstr>Power Gating Technique</vt:lpstr>
      <vt:lpstr>Body Biasing Technique of MOSFET</vt:lpstr>
      <vt:lpstr>Short Channel Effect</vt:lpstr>
      <vt:lpstr>Inverter Characterization</vt:lpstr>
      <vt:lpstr>Inverter Characterization</vt:lpstr>
      <vt:lpstr>Difference in Leakage Current </vt:lpstr>
      <vt:lpstr>Cell Stability</vt:lpstr>
      <vt:lpstr>Static Noise Margin (SNM)</vt:lpstr>
      <vt:lpstr>Basic Write &amp; Read Operation</vt:lpstr>
      <vt:lpstr>SRAM System</vt:lpstr>
      <vt:lpstr>Column Multiplexer</vt:lpstr>
      <vt:lpstr>Column Multiplexer</vt:lpstr>
      <vt:lpstr>Row Decoder</vt:lpstr>
      <vt:lpstr>Write Driver</vt:lpstr>
      <vt:lpstr>Sense Amplifier</vt:lpstr>
      <vt:lpstr>Precharge Circuit</vt:lpstr>
      <vt:lpstr>Control Unit</vt:lpstr>
      <vt:lpstr>Signal Transition Detection</vt:lpstr>
      <vt:lpstr>Control Unit Cont...</vt:lpstr>
      <vt:lpstr>Control Unit Cont...</vt:lpstr>
      <vt:lpstr>SRAM Layout</vt:lpstr>
      <vt:lpstr>Unit Cell Simulation</vt:lpstr>
      <vt:lpstr>Control Unit Verification</vt:lpstr>
      <vt:lpstr>Stand-by Current</vt:lpstr>
      <vt:lpstr>SRAM Verification</vt:lpstr>
      <vt:lpstr>Serial Peripheral Interface (SPI)</vt:lpstr>
      <vt:lpstr>SPI Interface</vt:lpstr>
      <vt:lpstr>SRAM with SPI Interface</vt:lpstr>
      <vt:lpstr>PowerPoint Presentation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Silke Bade</dc:creator>
  <cp:lastModifiedBy>Rafiul Islam</cp:lastModifiedBy>
  <cp:revision>729</cp:revision>
  <cp:lastPrinted>2018-04-09T15:44:21Z</cp:lastPrinted>
  <dcterms:created xsi:type="dcterms:W3CDTF">2015-01-13T14:50:00Z</dcterms:created>
  <dcterms:modified xsi:type="dcterms:W3CDTF">2021-08-16T07:00:01Z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0x010100005D27E4461D0F45B4E9C8B9A15FDBAF</vt:lpwstr>
  </property>
</Properties>
</file>